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2838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82bf2270009e085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56e6c61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对机械能与能量转化的理解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3a5e05e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机械能守恒的条件及判断</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c773da6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机械能守恒定律的应用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58.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17_1#68fe2a614?vop=1&amp;pid=4da735058&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800" b="0" i="0" dirty="0">
                    <a:solidFill>
                      <a:srgbClr val="000000"/>
                    </a:solidFill>
                    <a:latin typeface="微软雅黑" pitchFamily="34" charset="0"/>
                    <a:ea typeface="微软雅黑" pitchFamily="34" charset="-122"/>
                    <a:cs typeface="微软雅黑" pitchFamily="34" charset="-120"/>
                  </a:rPr>
                  <a:t>的桌面上以速度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水平抛出质量为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的物体，当物体落到距地面高为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处的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a:t>
                </a:r>
                <a:r>
                  <a:rPr lang="en-US" altLang="zh-CN" sz="1800" b="0" i="0">
                    <a:solidFill>
                      <a:srgbClr val="000000"/>
                    </a:solidFill>
                    <a:latin typeface="微软雅黑" pitchFamily="34" charset="0"/>
                    <a:ea typeface="微软雅黑" pitchFamily="34" charset="-122"/>
                    <a:cs typeface="微软雅黑" pitchFamily="34" charset="-120"/>
                  </a:rPr>
                  <a:t>如图所示，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不计空气阻力</a:t>
                </a:r>
                <a:r>
                  <a:rPr lang="en-US" altLang="zh-CN" b="0" i="0" dirty="0">
                    <a:solidFill>
                      <a:srgbClr val="000000"/>
                    </a:solidFill>
                    <a:latin typeface="微软雅黑" pitchFamily="34" charset="0"/>
                    <a:ea typeface="微软雅黑" pitchFamily="34" charset="-122"/>
                    <a:cs typeface="微软雅黑" pitchFamily="34" charset="-120"/>
                  </a:rPr>
                  <a:t>，选地面为零势能面，重力加速度为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7_BD.17_1#68fe2a614?vop=1&amp;pid=4da735058&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2836" b="-19048"/>
                </a:stretch>
              </a:blipFill>
              <a:ln/>
            </p:spPr>
            <p:txBody>
              <a:bodyPr/>
              <a:lstStyle/>
              <a:p>
                <a:r>
                  <a:rPr lang="zh-CN" altLang="en-US">
                    <a:noFill/>
                  </a:rPr>
                  <a:t> </a:t>
                </a:r>
              </a:p>
            </p:txBody>
          </p:sp>
        </mc:Fallback>
      </mc:AlternateContent>
      <p:sp>
        <p:nvSpPr>
          <p:cNvPr id="3" name="QC_7_AN.18_1#68fe2a614.bracket?vop=1&amp;pid=4da735058&amp;color=0,0,0&amp;vpa=5&amp;vtp=1"/>
          <p:cNvSpPr/>
          <p:nvPr/>
        </p:nvSpPr>
        <p:spPr>
          <a:xfrm>
            <a:off x="8245697"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7_BD.17_2#68fe2a614?vop=1&amp;pid=4da73505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12080" y="2410017"/>
            <a:ext cx="176479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7_BD.17_3#68fe2a614.choices?vop=1&amp;pid=4da735058&amp;color=0,0,0&amp;vtp=1&amp;bbb=1"/>
              <p:cNvSpPr/>
              <p:nvPr/>
            </p:nvSpPr>
            <p:spPr>
              <a:xfrm>
                <a:off x="832104" y="3654617"/>
                <a:ext cx="10533888" cy="1100138"/>
              </a:xfrm>
              <a:prstGeom prst="rect">
                <a:avLst/>
              </a:prstGeom>
              <a:noFill/>
              <a:ln/>
            </p:spPr>
            <p:txBody>
              <a:bodyPr wrap="none" lIns="0" tIns="0" rIns="0" bIns="0" rtlCol="0" anchor="t"/>
              <a:lstStyle/>
              <a:p>
                <a:pPr latinLnBrk="1">
                  <a:lnSpc>
                    <a:spcPts val="46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4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点的动能为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7_BD.17_3#68fe2a614.choices?vop=1&amp;pid=4da735058&amp;color=0,0,0&amp;vtp=1&amp;bbb=1"/>
              <p:cNvSpPr>
                <a:spLocks noRot="1" noChangeAspect="1" noMove="1" noResize="1" noEditPoints="1" noAdjustHandles="1" noChangeArrowheads="1" noChangeShapeType="1" noTextEdit="1"/>
              </p:cNvSpPr>
              <p:nvPr/>
            </p:nvSpPr>
            <p:spPr>
              <a:xfrm>
                <a:off x="832104" y="3654617"/>
                <a:ext cx="10533888" cy="1100138"/>
              </a:xfrm>
              <a:prstGeom prst="rect">
                <a:avLst/>
              </a:prstGeom>
              <a:blipFill>
                <a:blip r:embed="rId5"/>
                <a:stretch>
                  <a:fillRect l="-1389" b="-7778"/>
                </a:stretch>
              </a:blipFill>
              <a:ln/>
            </p:spPr>
            <p:txBody>
              <a:bodyPr/>
              <a:lstStyle/>
              <a:p>
                <a:r>
                  <a:rPr lang="zh-CN" altLang="en-US">
                    <a:noFill/>
                  </a:rPr>
                  <a:t> </a:t>
                </a:r>
              </a:p>
            </p:txBody>
          </p:sp>
        </mc:Fallback>
      </mc:AlternateContent>
      <p:sp>
        <p:nvSpPr>
          <p:cNvPr id="6" name="QC_7_EX.19_1#68fe2a614?vop=1&amp;pid=4da735058&amp;color=0,0,0&amp;vtp=1&amp;bbb=1&amp;hb=1"/>
          <p:cNvSpPr/>
          <p:nvPr/>
        </p:nvSpPr>
        <p:spPr>
          <a:xfrm>
            <a:off x="832104" y="4758692"/>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本题用到通法攻略</a:t>
            </a:r>
            <a:r>
              <a:rPr lang="en-US" altLang="zh-CN" sz="1800" b="0" i="0" dirty="0">
                <a:solidFill>
                  <a:srgbClr val="000000"/>
                </a:solidFill>
                <a:latin typeface="微软雅黑" pitchFamily="34" charset="0"/>
                <a:ea typeface="微软雅黑" pitchFamily="34" charset="-122"/>
                <a:cs typeface="微软雅黑" pitchFamily="34" charset="-120"/>
              </a:rPr>
              <a:t>30</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做功分析法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分析除重力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弹力外其他力的做功情况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能量转</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化法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判断是否有其他能量生成</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逐一分析选项中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对象</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的受力及能量变化</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判断是否只有重力或</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弹力做功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机械能是否仅在动能与势能间转化</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20_1#68fe2a614?vop=1&amp;pid=4da735058&amp;color=0,0,0&amp;vtp=1&amp;bt=1&amp;bbb=1&amp;hb=1"/>
              <p:cNvSpPr/>
              <p:nvPr/>
            </p:nvSpPr>
            <p:spPr>
              <a:xfrm>
                <a:off x="832104" y="1508760"/>
                <a:ext cx="10533888" cy="2523427"/>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【解析】在刚抛出时，物体的动能为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，重力势能为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𝑚𝑔𝐻</m:t>
                    </m:r>
                  </m:oMath>
                </a14:m>
                <a:r>
                  <a:rPr lang="en-US" altLang="zh-CN" sz="1800" b="0" i="0" dirty="0">
                    <a:solidFill>
                      <a:srgbClr val="000000"/>
                    </a:solidFill>
                    <a:latin typeface="微软雅黑" pitchFamily="34" charset="0"/>
                    <a:ea typeface="微软雅黑" pitchFamily="34" charset="-122"/>
                    <a:cs typeface="微软雅黑" pitchFamily="34" charset="-120"/>
                  </a:rPr>
                  <a:t>，机械能为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，在下落过程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中</a:t>
                </a:r>
                <a:r>
                  <a:rPr lang="en-US" altLang="zh-CN" sz="1800" b="0" i="0" dirty="0">
                    <a:solidFill>
                      <a:srgbClr val="000000"/>
                    </a:solidFill>
                    <a:latin typeface="微软雅黑" pitchFamily="34" charset="0"/>
                    <a:ea typeface="微软雅黑" pitchFamily="34" charset="-122"/>
                    <a:cs typeface="微软雅黑" pitchFamily="34" charset="-120"/>
                  </a:rPr>
                  <a:t>，只有重力做功，因此该物体的机械能守恒，即物体在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点的机械能等于物体在刚抛出时的机械能</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4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𝑚𝑔𝐻</m:t>
                    </m:r>
                  </m:oMath>
                </a14:m>
                <a:r>
                  <a:rPr lang="en-US" altLang="zh-CN" sz="1800" b="0" i="0" dirty="0">
                    <a:solidFill>
                      <a:srgbClr val="000000"/>
                    </a:solidFill>
                    <a:latin typeface="微软雅黑" pitchFamily="34" charset="0"/>
                    <a:ea typeface="微软雅黑" pitchFamily="34" charset="-122"/>
                    <a:cs typeface="微软雅黑" pitchFamily="34" charset="-120"/>
                  </a:rPr>
                  <a:t>，故A、D错误，B</a:t>
                </a:r>
                <a:r>
                  <a:rPr lang="en-US" altLang="zh-CN" sz="1800" b="0" i="0">
                    <a:solidFill>
                      <a:srgbClr val="000000"/>
                    </a:solidFill>
                    <a:latin typeface="微软雅黑" pitchFamily="34" charset="0"/>
                    <a:ea typeface="微软雅黑" pitchFamily="34" charset="-122"/>
                    <a:cs typeface="微软雅黑" pitchFamily="34" charset="-120"/>
                  </a:rPr>
                  <a:t>正确；根据机械能守恒得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m:rPr>
                            <m:sty m:val="p"/>
                          </m:rPr>
                          <a:rPr lang="en-US" altLang="zh-CN" sz="1800" b="0" i="0">
                            <a:solidFill>
                              <a:srgbClr val="000000"/>
                            </a:solidFill>
                            <a:latin typeface="Cambria Math" pitchFamily="34" charset="0"/>
                            <a:ea typeface="Cambria Math" pitchFamily="34" charset="-122"/>
                            <a:cs typeface="Cambria Math" pitchFamily="34" charset="-120"/>
                          </a:rPr>
                          <m:t>k</m:t>
                        </m:r>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800" b="0" i="0" dirty="0">
                    <a:solidFill>
                      <a:srgbClr val="00A0AF"/>
                    </a:solidFill>
                    <a:latin typeface="微软雅黑" pitchFamily="34" charset="0"/>
                    <a:ea typeface="楷体" pitchFamily="34" charset="-122"/>
                    <a:cs typeface="微软雅黑" pitchFamily="34" charset="-120"/>
                  </a:rPr>
                  <a:t>（点拨：列等式时，先写全初态能量（动能</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势能），再等于末态能量</a:t>
                </a:r>
                <a:r>
                  <a:rPr lang="en-US" altLang="zh-CN" sz="1800" b="0" i="0">
                    <a:solidFill>
                      <a:srgbClr val="00A0AF"/>
                    </a:solidFill>
                    <a:latin typeface="微软雅黑" pitchFamily="34" charset="0"/>
                    <a:ea typeface="楷体" pitchFamily="34" charset="-122"/>
                    <a:cs typeface="微软雅黑" pitchFamily="34" charset="-120"/>
                  </a:rPr>
                  <a:t>，避免</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漏项</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DengXian" pitchFamily="34" charset="0"/>
                    <a:ea typeface="DengXian" pitchFamily="34" charset="-122"/>
                    <a:cs typeface="DengXian"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C</a:t>
                </a:r>
                <a:r>
                  <a:rPr lang="en-US" altLang="zh-CN" b="0" i="0" dirty="0">
                    <a:solidFill>
                      <a:srgbClr val="000000"/>
                    </a:solidFill>
                    <a:latin typeface="DengXian" pitchFamily="34" charset="0"/>
                    <a:ea typeface="DengXian" pitchFamily="34" charset="-122"/>
                    <a:cs typeface="DengXian" pitchFamily="34" charset="-120"/>
                  </a:rPr>
                  <a:t>错误.</a:t>
                </a:r>
                <a:endParaRPr lang="en-US" altLang="zh-CN" dirty="0"/>
              </a:p>
            </p:txBody>
          </p:sp>
        </mc:Choice>
        <mc:Fallback>
          <p:sp>
            <p:nvSpPr>
              <p:cNvPr id="2" name="QC_7_AS.20_1#68fe2a614?vop=1&amp;pid=4da735058&amp;color=0,0,0&amp;vtp=1&amp;bt=1&amp;bbb=1&amp;hb=1"/>
              <p:cNvSpPr>
                <a:spLocks noRot="1" noChangeAspect="1" noMove="1" noResize="1" noEditPoints="1" noAdjustHandles="1" noChangeArrowheads="1" noChangeShapeType="1" noTextEdit="1"/>
              </p:cNvSpPr>
              <p:nvPr/>
            </p:nvSpPr>
            <p:spPr>
              <a:xfrm>
                <a:off x="832104" y="1508760"/>
                <a:ext cx="10533888" cy="2523427"/>
              </a:xfrm>
              <a:prstGeom prst="rect">
                <a:avLst/>
              </a:prstGeom>
              <a:blipFill>
                <a:blip r:embed="rId3"/>
                <a:stretch>
                  <a:fillRect l="-1389" r="-752" b="-6053"/>
                </a:stretch>
              </a:blipFill>
              <a:ln/>
            </p:spPr>
            <p:txBody>
              <a:bodyPr/>
              <a:lstStyle/>
              <a:p>
                <a:r>
                  <a:rPr lang="zh-CN" altLang="en-US">
                    <a:noFill/>
                  </a:rPr>
                  <a:t> </a:t>
                </a:r>
              </a:p>
            </p:txBody>
          </p:sp>
        </mc:Fallback>
      </mc:AlternateContent>
      <p:sp>
        <p:nvSpPr>
          <p:cNvPr id="3" name="QC_7_AS.20_1#68fe2a614?vop=1&amp;pid=4da735058&amp;color=0,0,0&amp;vtp=1&amp;bt=1&amp;bbb=1&amp;hb=1&amp;uw=1">
            <a:extLst>
              <a:ext uri="{FF2B5EF4-FFF2-40B4-BE49-F238E27FC236}">
                <a16:creationId xmlns:a16="http://schemas.microsoft.com/office/drawing/2014/main" id="{79F08A62-C18A-414F-BB6C-772D0712044D}"/>
              </a:ext>
            </a:extLst>
          </p:cNvPr>
          <p:cNvSpPr/>
          <p:nvPr/>
        </p:nvSpPr>
        <p:spPr>
          <a:xfrm>
            <a:off x="5710174" y="2508663"/>
            <a:ext cx="5092383"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7_AS.20_1#68fe2a614?vop=1&amp;pid=4da735058&amp;color=0,0,0&amp;vtp=1&amp;bt=1&amp;bbb=1&amp;hb=1&amp;uw=1">
            <a:extLst>
              <a:ext uri="{FF2B5EF4-FFF2-40B4-BE49-F238E27FC236}">
                <a16:creationId xmlns:a16="http://schemas.microsoft.com/office/drawing/2014/main" id="{612EEBB7-4C02-D97D-190C-F6C65F182AB1}"/>
              </a:ext>
            </a:extLst>
          </p:cNvPr>
          <p:cNvSpPr/>
          <p:nvPr/>
        </p:nvSpPr>
        <p:spPr>
          <a:xfrm>
            <a:off x="832104" y="3092863"/>
            <a:ext cx="2738120"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O_7_BD.21_1#a3618e7a9?htil=3&amp;vop=1&amp;pid=4da73505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66383" y="1594296"/>
            <a:ext cx="2304288"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7_BD.21_2#a3618e7a9?htil=3&amp;vop=1&amp;pid=4da735058&amp;color=0,0,0&amp;vtp=1&amp;bt=1&amp;bbb=1&amp;hb=1&amp;hs=1"/>
              <p:cNvSpPr/>
              <p:nvPr/>
            </p:nvSpPr>
            <p:spPr>
              <a:xfrm>
                <a:off x="832104" y="1512000"/>
                <a:ext cx="8101584" cy="201295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分别系在一根不计质量的细绳两端</a:t>
                </a:r>
                <a:r>
                  <a:rPr lang="en-US" altLang="zh-CN" sz="1800" b="0" i="0">
                    <a:solidFill>
                      <a:srgbClr val="000000"/>
                    </a:solidFill>
                    <a:latin typeface="微软雅黑" pitchFamily="34" charset="0"/>
                    <a:ea typeface="微软雅黑" pitchFamily="34" charset="-122"/>
                    <a:cs typeface="微软雅黑" pitchFamily="34" charset="-120"/>
                  </a:rPr>
                  <a:t>，绳子跨过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固定在斜面顶端的定滑轮</a:t>
                </a:r>
                <a:r>
                  <a:rPr lang="en-US" altLang="zh-CN" sz="1800" b="0" i="0" dirty="0">
                    <a:solidFill>
                      <a:srgbClr val="000000"/>
                    </a:solidFill>
                    <a:latin typeface="微软雅黑" pitchFamily="34" charset="0"/>
                    <a:ea typeface="微软雅黑" pitchFamily="34" charset="-122"/>
                    <a:cs typeface="微软雅黑" pitchFamily="34" charset="-120"/>
                  </a:rPr>
                  <a:t>，斜面倾角为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且固定在水平地面上</a:t>
                </a:r>
                <a:r>
                  <a:rPr lang="en-US" altLang="zh-CN" sz="1800" b="0" i="0">
                    <a:solidFill>
                      <a:srgbClr val="000000"/>
                    </a:solidFill>
                    <a:latin typeface="微软雅黑" pitchFamily="34" charset="0"/>
                    <a:ea typeface="微软雅黑" pitchFamily="34" charset="-122"/>
                    <a:cs typeface="微软雅黑" pitchFamily="34" charset="-120"/>
                  </a:rPr>
                  <a:t>，开始时把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拉到斜面底端，这时物体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离地面的高度为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a:t>
                </a:r>
                <a:r>
                  <a:rPr lang="en-US" altLang="zh-CN" sz="1800" b="0" i="0">
                    <a:solidFill>
                      <a:srgbClr val="000000"/>
                    </a:solidFill>
                    <a:latin typeface="微软雅黑" pitchFamily="34" charset="0"/>
                    <a:ea typeface="微软雅黑" pitchFamily="34" charset="-122"/>
                    <a:cs typeface="微软雅黑" pitchFamily="34" charset="-120"/>
                  </a:rPr>
                  <a:t>.若斜面足够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长</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与斜面、细绳与滑轮间的摩擦不计，静止释放两物体.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0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dirty="0"/>
              </a:p>
            </p:txBody>
          </p:sp>
        </mc:Choice>
        <mc:Fallback>
          <p:sp>
            <p:nvSpPr>
              <p:cNvPr id="3" name="QO_7_BD.21_2#a3618e7a9?htil=3&amp;vop=1&amp;pid=4da735058&amp;color=0,0,0&amp;vtp=1&amp;bt=1&amp;bbb=1&amp;hb=1&amp;hs=1"/>
              <p:cNvSpPr>
                <a:spLocks noRot="1" noChangeAspect="1" noMove="1" noResize="1" noEditPoints="1" noAdjustHandles="1" noChangeArrowheads="1" noChangeShapeType="1" noTextEdit="1"/>
              </p:cNvSpPr>
              <p:nvPr/>
            </p:nvSpPr>
            <p:spPr>
              <a:xfrm>
                <a:off x="832104" y="1512000"/>
                <a:ext cx="8101584" cy="2012950"/>
              </a:xfrm>
              <a:prstGeom prst="rect">
                <a:avLst/>
              </a:prstGeom>
              <a:blipFill>
                <a:blip r:embed="rId4"/>
                <a:stretch>
                  <a:fillRect l="-1806" r="-376" b="-54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BD.22_1#9153ac42a?vop=1&amp;pid=a3618e7a9&amp;color=0,0,0&amp;vtp=1&amp;bbb=1&amp;hs=1"/>
              <p:cNvSpPr/>
              <p:nvPr/>
            </p:nvSpPr>
            <p:spPr>
              <a:xfrm>
                <a:off x="832104" y="35626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着地前绳中拉力大小；</a:t>
                </a:r>
                <a:endParaRPr lang="en-US" altLang="zh-CN" sz="1800" dirty="0"/>
              </a:p>
            </p:txBody>
          </p:sp>
        </mc:Choice>
        <mc:Fallback>
          <p:sp>
            <p:nvSpPr>
              <p:cNvPr id="4" name="QO_8_BD.22_1#9153ac42a?vop=1&amp;pid=a3618e7a9&amp;color=0,0,0&amp;vtp=1&amp;bbb=1&amp;hs=1"/>
              <p:cNvSpPr>
                <a:spLocks noRot="1" noChangeAspect="1" noMove="1" noResize="1" noEditPoints="1" noAdjustHandles="1" noChangeArrowheads="1" noChangeShapeType="1" noTextEdit="1"/>
              </p:cNvSpPr>
              <p:nvPr/>
            </p:nvSpPr>
            <p:spPr>
              <a:xfrm>
                <a:off x="832104" y="3562605"/>
                <a:ext cx="10533888" cy="363855"/>
              </a:xfrm>
              <a:prstGeom prst="rect">
                <a:avLst/>
              </a:prstGeom>
              <a:blipFill>
                <a:blip r:embed="rId5"/>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8_AN.23_1#9153ac42a?vop=1&amp;pid=a3618e7a9&amp;color=0,0,0&amp;vtp=1&amp;bbb=1"/>
              <p:cNvSpPr/>
              <p:nvPr/>
            </p:nvSpPr>
            <p:spPr>
              <a:xfrm>
                <a:off x="832104" y="39778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8_AN.23_1#9153ac42a?vop=1&amp;pid=a3618e7a9&amp;color=0,0,0&amp;vtp=1&amp;bbb=1"/>
              <p:cNvSpPr>
                <a:spLocks noRot="1" noChangeAspect="1" noMove="1" noResize="1" noEditPoints="1" noAdjustHandles="1" noChangeArrowheads="1" noChangeShapeType="1" noTextEdit="1"/>
              </p:cNvSpPr>
              <p:nvPr/>
            </p:nvSpPr>
            <p:spPr>
              <a:xfrm>
                <a:off x="832104" y="3977895"/>
                <a:ext cx="10533888" cy="346075"/>
              </a:xfrm>
              <a:prstGeom prst="rect">
                <a:avLst/>
              </a:prstGeom>
              <a:blipFill>
                <a:blip r:embed="rId6"/>
                <a:stretch>
                  <a:fillRect l="-810" b="-89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8_AS.24_1#9153ac42a?vop=1&amp;pid=a3618e7a9&amp;color=0,0,0&amp;vtp=1&amp;bbb=1&amp;hb=1"/>
              <p:cNvSpPr/>
              <p:nvPr/>
            </p:nvSpPr>
            <p:spPr>
              <a:xfrm>
                <a:off x="832104" y="4336035"/>
                <a:ext cx="10533888" cy="16110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着地前，整体的加速度大小为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，对物体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进行受力分析</a:t>
                </a:r>
                <a:r>
                  <a:rPr lang="en-US" altLang="zh-CN" sz="1800" b="0" i="0">
                    <a:solidFill>
                      <a:srgbClr val="000000"/>
                    </a:solidFill>
                    <a:latin typeface="微软雅黑" pitchFamily="34" charset="0"/>
                    <a:ea typeface="微软雅黑" pitchFamily="34" charset="-122"/>
                    <a:cs typeface="微软雅黑" pitchFamily="34" charset="-120"/>
                  </a:rPr>
                  <a:t>，根据牛顿第二定律有</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分析，根据牛顿第二定律有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（点拨：用“隔离法</a:t>
                </a:r>
                <a:r>
                  <a:rPr lang="en-US" altLang="zh-CN" sz="1800" b="0" i="0">
                    <a:solidFill>
                      <a:srgbClr val="00A0AF"/>
                    </a:solidFill>
                    <a:latin typeface="微软雅黑" pitchFamily="34" charset="0"/>
                    <a:ea typeface="楷体" pitchFamily="34" charset="-122"/>
                    <a:cs typeface="微软雅黑" pitchFamily="34" charset="-120"/>
                  </a:rPr>
                  <a:t>”对系统内物体</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分别根据牛顿第二定律列式</a:t>
                </a:r>
                <a:r>
                  <a:rPr lang="en-US" altLang="zh-CN" sz="1800" b="0" i="0" dirty="0">
                    <a:solidFill>
                      <a:srgbClr val="00A0AF"/>
                    </a:solidFill>
                    <a:latin typeface="微软雅黑" pitchFamily="34" charset="0"/>
                    <a:ea typeface="楷体" pitchFamily="34" charset="-122"/>
                    <a:cs typeface="微软雅黑" pitchFamily="34" charset="-120"/>
                  </a:rPr>
                  <a:t>，通过“绳拉力大小相等、加速度大小相等”联立）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8_AS.24_1#9153ac42a?vop=1&amp;pid=a3618e7a9&amp;color=0,0,0&amp;vtp=1&amp;bbb=1&amp;hb=1"/>
              <p:cNvSpPr>
                <a:spLocks noRot="1" noChangeAspect="1" noMove="1" noResize="1" noEditPoints="1" noAdjustHandles="1" noChangeArrowheads="1" noChangeShapeType="1" noTextEdit="1"/>
              </p:cNvSpPr>
              <p:nvPr/>
            </p:nvSpPr>
            <p:spPr>
              <a:xfrm>
                <a:off x="832104" y="4336035"/>
                <a:ext cx="10533888" cy="1611059"/>
              </a:xfrm>
              <a:prstGeom prst="rect">
                <a:avLst/>
              </a:prstGeom>
              <a:blipFill>
                <a:blip r:embed="rId7"/>
                <a:stretch>
                  <a:fillRect l="-1389" r="-579" b="-8679"/>
                </a:stretch>
              </a:blipFill>
              <a:ln/>
            </p:spPr>
            <p:txBody>
              <a:bodyPr/>
              <a:lstStyle/>
              <a:p>
                <a:r>
                  <a:rPr lang="zh-CN" altLang="en-US">
                    <a:noFill/>
                  </a:rPr>
                  <a:t> </a:t>
                </a:r>
              </a:p>
            </p:txBody>
          </p:sp>
        </mc:Fallback>
      </mc:AlternateContent>
      <p:sp>
        <p:nvSpPr>
          <p:cNvPr id="7" name="QO_8_AS.24_1#9153ac42a?vop=1&amp;pid=a3618e7a9&amp;color=0,0,0&amp;vtp=1&amp;bbb=1&amp;hb=1&amp;uw=1">
            <a:extLst>
              <a:ext uri="{FF2B5EF4-FFF2-40B4-BE49-F238E27FC236}">
                <a16:creationId xmlns:a16="http://schemas.microsoft.com/office/drawing/2014/main" id="{6D9FB537-3FAB-298D-26B6-6793576C21F0}"/>
              </a:ext>
            </a:extLst>
          </p:cNvPr>
          <p:cNvSpPr/>
          <p:nvPr/>
        </p:nvSpPr>
        <p:spPr>
          <a:xfrm>
            <a:off x="1746504" y="4335812"/>
            <a:ext cx="881926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O_8_AS.24_1#9153ac42a?vop=1&amp;pid=a3618e7a9&amp;color=0,0,0&amp;vtp=1&amp;bbb=1&amp;hb=1&amp;uw=1">
            <a:extLst>
              <a:ext uri="{FF2B5EF4-FFF2-40B4-BE49-F238E27FC236}">
                <a16:creationId xmlns:a16="http://schemas.microsoft.com/office/drawing/2014/main" id="{3A415EDC-938D-F706-42C7-4CB1F541F123}"/>
              </a:ext>
            </a:extLst>
          </p:cNvPr>
          <p:cNvSpPr/>
          <p:nvPr/>
        </p:nvSpPr>
        <p:spPr>
          <a:xfrm>
            <a:off x="832104" y="4754912"/>
            <a:ext cx="677405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25_1#8adaf22d1?vop=1&amp;pid=a3618e7a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着地时的速度大小；</a:t>
                </a:r>
                <a:endParaRPr lang="en-US" altLang="zh-CN" sz="1800" dirty="0"/>
              </a:p>
            </p:txBody>
          </p:sp>
        </mc:Choice>
        <mc:Fallback>
          <p:sp>
            <p:nvSpPr>
              <p:cNvPr id="2" name="QO_8_BD.25_1#8adaf22d1?vop=1&amp;pid=a3618e7a9&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26_1#8adaf22d1?vop=1&amp;pid=a3618e7a9&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8_AN.26_1#8adaf22d1?vop=1&amp;pid=a3618e7a9&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S.27_1#8adaf22d1?vop=1&amp;pid=a3618e7a9&amp;color=0,0,0&amp;vtp=1&amp;bbb=1"/>
              <p:cNvSpPr/>
              <p:nvPr/>
            </p:nvSpPr>
            <p:spPr>
              <a:xfrm>
                <a:off x="832104" y="227863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着地的速度为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，根据速度—位移公式有</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8_AS.27_1#8adaf22d1?vop=1&amp;pid=a3618e7a9&amp;color=0,0,0&amp;vtp=1&amp;bbb=1"/>
              <p:cNvSpPr>
                <a:spLocks noRot="1" noChangeAspect="1" noMove="1" noResize="1" noEditPoints="1" noAdjustHandles="1" noChangeArrowheads="1" noChangeShapeType="1" noTextEdit="1"/>
              </p:cNvSpPr>
              <p:nvPr/>
            </p:nvSpPr>
            <p:spPr>
              <a:xfrm>
                <a:off x="832104" y="2278635"/>
                <a:ext cx="10533888" cy="773430"/>
              </a:xfrm>
              <a:prstGeom prst="rect">
                <a:avLst/>
              </a:prstGeom>
              <a:blipFill>
                <a:blip r:embed="rId5"/>
                <a:stretch>
                  <a:fillRect l="-138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28_1#af38d74b0?vop=1&amp;pid=a3618e7a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（3）求物体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从运动到落地过程中，绳上的拉力对物体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做的功；</a:t>
                </a:r>
                <a:endParaRPr lang="en-US" altLang="zh-CN" sz="1800" dirty="0"/>
              </a:p>
            </p:txBody>
          </p:sp>
        </mc:Choice>
        <mc:Fallback>
          <p:sp>
            <p:nvSpPr>
              <p:cNvPr id="2" name="QO_8_BD.28_1#af38d74b0?vop=1&amp;pid=a3618e7a9&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29_1#af38d74b0?vop=1&amp;pid=a3618e7a9&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−8</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8_AN.29_1#af38d74b0?vop=1&amp;pid=a3618e7a9&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405" b="-263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S.30_1#af38d74b0?vop=1&amp;pid=a3618e7a9&amp;color=0,0,0&amp;vtp=1&amp;bbb=1"/>
              <p:cNvSpPr/>
              <p:nvPr/>
            </p:nvSpPr>
            <p:spPr>
              <a:xfrm>
                <a:off x="832104" y="2320608"/>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从运动到落地过程中，绳上的拉力对物体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做的功为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𝑇</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8_AS.30_1#af38d74b0?vop=1&amp;pid=a3618e7a9&amp;color=0,0,0&amp;vtp=1&amp;bbb=1"/>
              <p:cNvSpPr>
                <a:spLocks noRot="1" noChangeAspect="1" noMove="1" noResize="1" noEditPoints="1" noAdjustHandles="1" noChangeArrowheads="1" noChangeShapeType="1" noTextEdit="1"/>
              </p:cNvSpPr>
              <p:nvPr/>
            </p:nvSpPr>
            <p:spPr>
              <a:xfrm>
                <a:off x="832104" y="2320608"/>
                <a:ext cx="10533888" cy="363855"/>
              </a:xfrm>
              <a:prstGeom prst="rect">
                <a:avLst/>
              </a:prstGeom>
              <a:blipFill>
                <a:blip r:embed="rId5"/>
                <a:stretch>
                  <a:fillRect l="-1389" b="-38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31_1#0b29e3172?vop=1&amp;pid=a3618e7a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spc="-50" dirty="0">
                    <a:solidFill>
                      <a:srgbClr val="000000"/>
                    </a:solidFill>
                    <a:latin typeface="微软雅黑" pitchFamily="34" charset="0"/>
                    <a:ea typeface="微软雅黑" pitchFamily="34" charset="-122"/>
                    <a:cs typeface="微软雅黑" pitchFamily="34" charset="-120"/>
                  </a:rPr>
                  <a:t>4）若物体</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𝐴</m:t>
                    </m:r>
                  </m:oMath>
                </a14:m>
                <a:r>
                  <a:rPr lang="en-US" altLang="zh-CN" sz="1800" b="0" i="0" spc="-50" dirty="0">
                    <a:solidFill>
                      <a:srgbClr val="000000"/>
                    </a:solidFill>
                    <a:latin typeface="微软雅黑" pitchFamily="34" charset="0"/>
                    <a:ea typeface="微软雅黑" pitchFamily="34" charset="-122"/>
                    <a:cs typeface="微软雅黑" pitchFamily="34" charset="-120"/>
                  </a:rPr>
                  <a:t>着地瞬间断开物体</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𝐵</m:t>
                    </m:r>
                  </m:oMath>
                </a14:m>
                <a:r>
                  <a:rPr lang="en-US" altLang="zh-CN" sz="1800" b="0" i="0" spc="-50" dirty="0">
                    <a:solidFill>
                      <a:srgbClr val="000000"/>
                    </a:solidFill>
                    <a:latin typeface="微软雅黑" pitchFamily="34" charset="0"/>
                    <a:ea typeface="微软雅黑" pitchFamily="34" charset="-122"/>
                    <a:cs typeface="微软雅黑" pitchFamily="34" charset="-120"/>
                  </a:rPr>
                  <a:t>与细绳之间的连接，则求从此时刻起物体</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50" dirty="0">
                    <a:solidFill>
                      <a:srgbClr val="000000"/>
                    </a:solidFill>
                    <a:latin typeface="微软雅黑" pitchFamily="34" charset="0"/>
                    <a:ea typeface="微软雅黑" pitchFamily="34" charset="-122"/>
                    <a:cs typeface="微软雅黑" pitchFamily="34" charset="-120"/>
                  </a:rPr>
                  <a:t>再次回到斜面底端所需的时间.</a:t>
                </a:r>
                <a:endParaRPr lang="en-US" altLang="zh-CN" sz="1800" spc="-50" dirty="0"/>
              </a:p>
            </p:txBody>
          </p:sp>
        </mc:Choice>
        <mc:Fallback>
          <p:sp>
            <p:nvSpPr>
              <p:cNvPr id="2" name="QO_8_BD.31_1#0b29e3172?vop=1&amp;pid=a3618e7a9&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r="-2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32_1#0b29e3172?vop=1&amp;pid=a3618e7a9&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8_AN.32_1#0b29e3172?vop=1&amp;pid=a3618e7a9&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AS.33_1#0b29e3172?vop=1&amp;pid=a3618e7a9&amp;color=0,0,0&amp;vtp=1&amp;bt=1&amp;bbb=1&amp;hb=1"/>
              <p:cNvSpPr/>
              <p:nvPr/>
            </p:nvSpPr>
            <p:spPr>
              <a:xfrm>
                <a:off x="832104" y="1512000"/>
                <a:ext cx="10533888" cy="3707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【解析】由题意分析可知，在绳断之前，物体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的速度大小等于物体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设物体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再次回到斜面底端时的速度大小为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，根据机械能守恒定律有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点拨：绳断后分“上滑-下滑”阶段，用机械能守恒求末速度，再借运动学公式求总时间</a:t>
                </a:r>
                <a:r>
                  <a:rPr lang="en-US" altLang="zh-CN" sz="1800" b="0" i="0">
                    <a:solidFill>
                      <a:srgbClr val="00A0AF"/>
                    </a:solidFill>
                    <a:latin typeface="微软雅黑" pitchFamily="34" charset="0"/>
                    <a:ea typeface="楷体" pitchFamily="34" charset="-122"/>
                    <a:cs typeface="微软雅黑" pitchFamily="34" charset="-120"/>
                  </a:rPr>
                  <a:t>，简化多过程</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分析</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绳</a:t>
                </a:r>
                <a:r>
                  <a:rPr lang="en-US" altLang="zh-CN" sz="1800" b="0" i="0">
                    <a:solidFill>
                      <a:srgbClr val="000000"/>
                    </a:solidFill>
                    <a:latin typeface="微软雅黑" pitchFamily="34" charset="0"/>
                    <a:ea typeface="微软雅黑" pitchFamily="34" charset="-122"/>
                    <a:cs typeface="微软雅黑" pitchFamily="34" charset="-120"/>
                  </a:rPr>
                  <a:t>断开之后</a:t>
                </a:r>
                <a:r>
                  <a:rPr lang="en-US" altLang="zh-CN" sz="1800" b="0" i="0" dirty="0">
                    <a:solidFill>
                      <a:srgbClr val="000000"/>
                    </a:solidFill>
                    <a:latin typeface="微软雅黑" pitchFamily="34" charset="0"/>
                    <a:ea typeface="微软雅黑" pitchFamily="34" charset="-122"/>
                    <a:cs typeface="微软雅黑" pitchFamily="34" charset="-120"/>
                  </a:rPr>
                  <a:t>，设物体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在斜面上运动的加速度为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取</a:t>
                </a:r>
                <a:r>
                  <a:rPr lang="en-US" altLang="zh-CN" sz="1800" b="0" i="0">
                    <a:solidFill>
                      <a:srgbClr val="000000"/>
                    </a:solidFill>
                    <a:latin typeface="微软雅黑" pitchFamily="34" charset="0"/>
                    <a:ea typeface="微软雅黑" pitchFamily="34" charset="-122"/>
                    <a:cs typeface="微软雅黑" pitchFamily="34" charset="-120"/>
                  </a:rPr>
                  <a:t>沿斜面向下的方向为正方向</a:t>
                </a:r>
                <a:r>
                  <a:rPr lang="en-US" altLang="zh-CN" sz="1800" b="0" i="0" dirty="0">
                    <a:solidFill>
                      <a:srgbClr val="000000"/>
                    </a:solidFill>
                    <a:latin typeface="微软雅黑" pitchFamily="34" charset="0"/>
                    <a:ea typeface="微软雅黑" pitchFamily="34" charset="-122"/>
                    <a:cs typeface="微软雅黑" pitchFamily="34" charset="-120"/>
                  </a:rPr>
                  <a:t>，知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，根据速度—时间公式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8_AS.33_1#0b29e3172?vop=1&amp;pid=a3618e7a9&amp;color=0,0,0&amp;vtp=1&amp;bt=1&amp;bbb=1&amp;hb=1"/>
              <p:cNvSpPr>
                <a:spLocks noRot="1" noChangeAspect="1" noMove="1" noResize="1" noEditPoints="1" noAdjustHandles="1" noChangeArrowheads="1" noChangeShapeType="1" noTextEdit="1"/>
              </p:cNvSpPr>
              <p:nvPr/>
            </p:nvSpPr>
            <p:spPr>
              <a:xfrm>
                <a:off x="832104" y="1512000"/>
                <a:ext cx="10533888" cy="3707130"/>
              </a:xfrm>
              <a:prstGeom prst="rect">
                <a:avLst/>
              </a:prstGeom>
              <a:blipFill>
                <a:blip r:embed="rId3"/>
                <a:stretch>
                  <a:fillRect l="-1389" r="-116" b="-3783"/>
                </a:stretch>
              </a:blipFill>
              <a:ln/>
            </p:spPr>
            <p:txBody>
              <a:bodyPr/>
              <a:lstStyle/>
              <a:p>
                <a:r>
                  <a:rPr lang="zh-CN" altLang="en-US">
                    <a:noFill/>
                  </a:rPr>
                  <a:t> </a:t>
                </a:r>
              </a:p>
            </p:txBody>
          </p:sp>
        </mc:Fallback>
      </mc:AlternateContent>
      <p:sp>
        <p:nvSpPr>
          <p:cNvPr id="3" name="QO_8_AS.33_1#0b29e3172?vop=1&amp;pid=a3618e7a9&amp;color=0,0,0&amp;vtp=1&amp;bt=1&amp;bbb=1&amp;hb=1&amp;uw=1">
            <a:extLst>
              <a:ext uri="{FF2B5EF4-FFF2-40B4-BE49-F238E27FC236}">
                <a16:creationId xmlns:a16="http://schemas.microsoft.com/office/drawing/2014/main" id="{30F36228-630A-F172-9296-C2F9A7F94E8C}"/>
              </a:ext>
            </a:extLst>
          </p:cNvPr>
          <p:cNvSpPr/>
          <p:nvPr/>
        </p:nvSpPr>
        <p:spPr>
          <a:xfrm>
            <a:off x="832104" y="1943577"/>
            <a:ext cx="986415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EX.34_1#a3618e7a9?vop=1&amp;pid=4da73505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本题研究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细绳连接的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系统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整体围绕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牛顿第二定律求加速度与拉力</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机械能守恒</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和运动学求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楷体" pitchFamily="34" charset="-122"/>
                    <a:cs typeface="微软雅黑" pitchFamily="34" charset="-120"/>
                  </a:rPr>
                  <a:t>着地速度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功的公式求拉力做功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机械能守恒</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牛顿第二定律和运动学求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返回时间</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展开</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核心是通过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整体法</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楷体" pitchFamily="34" charset="-122"/>
                    <a:cs typeface="微软雅黑" pitchFamily="34" charset="-120"/>
                  </a:rPr>
                  <a:t>隔离法</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求受力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能量</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运动学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求速度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再分析</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断开后的运动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7_EX.34_1#a3618e7a9?vop=1&amp;pid=4da73505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984" b="-12308"/>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6_BD#f21fca9f8?pid=c773da6af&amp;color=0,0,0&amp;vtp=1&amp;bt=1&amp;bbb=1"/>
          <p:cNvSpPr/>
          <p:nvPr/>
        </p:nvSpPr>
        <p:spPr>
          <a:xfrm>
            <a:off x="832104" y="1508760"/>
            <a:ext cx="10533888" cy="420434"/>
          </a:xfrm>
          <a:prstGeom prst="rect">
            <a:avLst/>
          </a:prstGeom>
          <a:noFill/>
          <a:ln/>
        </p:spPr>
        <p:txBody>
          <a:bodyPr wrap="none" lIns="0" tIns="0" rIns="0" bIns="0" rtlCol="0" anchor="t"/>
          <a:lstStyle/>
          <a:p>
            <a:pPr algn="ctr" latinLnBrk="1">
              <a:lnSpc>
                <a:spcPts val="3600"/>
              </a:lnSpc>
            </a:pPr>
            <a:r>
              <a:rPr lang="en-US" altLang="zh-CN" sz="2200" b="1" i="0" dirty="0">
                <a:solidFill>
                  <a:srgbClr val="000000"/>
                </a:solidFill>
                <a:latin typeface="微软雅黑" pitchFamily="34" charset="0"/>
                <a:ea typeface="微软雅黑" pitchFamily="34" charset="-122"/>
                <a:cs typeface="微软雅黑" pitchFamily="34" charset="-120"/>
              </a:rPr>
              <a:t>角度2</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机械能守恒定律与曲线运动</a:t>
            </a:r>
            <a:endParaRPr lang="en-US" altLang="zh-CN" sz="2200" dirty="0"/>
          </a:p>
        </p:txBody>
      </p:sp>
      <p:pic>
        <p:nvPicPr>
          <p:cNvPr id="3" name="QC_7_BD.35_1#c0072fdb3?htil=4&amp;vop=1&amp;pid=f21fca9f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94683" y="2048256"/>
            <a:ext cx="1737360"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7_BD.35_2#c0072fdb3?htil=4&amp;vop=1&amp;pid=f21fca9f8&amp;color=0,0,0&amp;vtp=1&amp;bbb=1&amp;hb=1&amp;hs=1"/>
              <p:cNvSpPr/>
              <p:nvPr/>
            </p:nvSpPr>
            <p:spPr>
              <a:xfrm>
                <a:off x="832104" y="1967206"/>
                <a:ext cx="8668512"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的滑雪爱好者保持姿态不变从雪道上的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点由静止滑下,经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点滑至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点后</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离开雪道</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两点与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点所在水平面的高度差分别为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a:t>
                </a:r>
                <a:r>
                  <a:rPr lang="en-US" altLang="zh-CN" sz="1800" b="0" i="0">
                    <a:solidFill>
                      <a:srgbClr val="000000"/>
                    </a:solidFill>
                    <a:latin typeface="微软雅黑" pitchFamily="34" charset="0"/>
                    <a:ea typeface="微软雅黑" pitchFamily="34" charset="-122"/>
                    <a:cs typeface="微软雅黑" pitchFamily="34" charset="-120"/>
                  </a:rPr>
                  <a:t>.忽略摩擦和</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空气阻力</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,设滑雪爱好者在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点时的重力势能为零，则其在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点的机械能为</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C_7_BD.35_2#c0072fdb3?htil=4&amp;vop=1&amp;pid=f21fca9f8&amp;color=0,0,0&amp;vtp=1&amp;bbb=1&amp;hb=1&amp;hs=1"/>
              <p:cNvSpPr>
                <a:spLocks noRot="1" noChangeAspect="1" noMove="1" noResize="1" noEditPoints="1" noAdjustHandles="1" noChangeArrowheads="1" noChangeShapeType="1" noTextEdit="1"/>
              </p:cNvSpPr>
              <p:nvPr/>
            </p:nvSpPr>
            <p:spPr>
              <a:xfrm>
                <a:off x="832104" y="1967206"/>
                <a:ext cx="8668512" cy="1522730"/>
              </a:xfrm>
              <a:prstGeom prst="rect">
                <a:avLst/>
              </a:prstGeom>
              <a:blipFill>
                <a:blip r:embed="rId4"/>
                <a:stretch>
                  <a:fillRect l="-1688" t="-402" r="-1758" b="-9639"/>
                </a:stretch>
              </a:blipFill>
              <a:ln/>
            </p:spPr>
            <p:txBody>
              <a:bodyPr/>
              <a:lstStyle/>
              <a:p>
                <a:r>
                  <a:rPr lang="zh-CN" altLang="en-US">
                    <a:noFill/>
                  </a:rPr>
                  <a:t> </a:t>
                </a:r>
              </a:p>
            </p:txBody>
          </p:sp>
        </mc:Fallback>
      </mc:AlternateContent>
      <p:sp>
        <p:nvSpPr>
          <p:cNvPr id="5" name="QC_7_AN.36_1#c0072fdb3.bracket?vop=1&amp;pid=f21fca9f8&amp;color=0,0,0&amp;vpa=6&amp;vtp=1"/>
          <p:cNvSpPr/>
          <p:nvPr/>
        </p:nvSpPr>
        <p:spPr>
          <a:xfrm>
            <a:off x="1015460" y="3146020"/>
            <a:ext cx="3317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6" name="QC_7_BD.35_3#c0072fdb3.choices?vop=1&amp;pid=f21fca9f8&amp;color=0,0,0&amp;vtp=1&amp;bbb=1&amp;hs=1"/>
              <p:cNvSpPr/>
              <p:nvPr/>
            </p:nvSpPr>
            <p:spPr>
              <a:xfrm>
                <a:off x="832104" y="3512629"/>
                <a:ext cx="10533888" cy="337185"/>
              </a:xfrm>
              <a:prstGeom prst="rect">
                <a:avLst/>
              </a:prstGeom>
              <a:noFill/>
              <a:ln/>
            </p:spPr>
            <p:txBody>
              <a:bodyPr wrap="none" lIns="0" tIns="0" rIns="0" bIns="0" rtlCol="0" anchor="t"/>
              <a:lstStyle/>
              <a:p>
                <a:pPr latinLnBrk="1">
                  <a:lnSpc>
                    <a:spcPts val="3000"/>
                  </a:lnSpc>
                  <a:tabLst>
                    <a:tab pos="2566797" algn="l"/>
                    <a:tab pos="5285994" algn="l"/>
                    <a:tab pos="80051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7_BD.35_3#c0072fdb3.choices?vop=1&amp;pid=f21fca9f8&amp;color=0,0,0&amp;vtp=1&amp;bbb=1&amp;hs=1"/>
              <p:cNvSpPr>
                <a:spLocks noRot="1" noChangeAspect="1" noMove="1" noResize="1" noEditPoints="1" noAdjustHandles="1" noChangeArrowheads="1" noChangeShapeType="1" noTextEdit="1"/>
              </p:cNvSpPr>
              <p:nvPr/>
            </p:nvSpPr>
            <p:spPr>
              <a:xfrm>
                <a:off x="832104" y="3512629"/>
                <a:ext cx="10533888" cy="337185"/>
              </a:xfrm>
              <a:prstGeom prst="rect">
                <a:avLst/>
              </a:prstGeom>
              <a:blipFill>
                <a:blip r:embed="rId5"/>
                <a:stretch>
                  <a:fillRect l="-1389" t="-3571" b="-428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7_EX.37_1#c0072fdb3?vop=1&amp;pid=f21fca9f8&amp;color=0,0,0&amp;vtp=1&amp;bbb=1&amp;hb=1"/>
              <p:cNvSpPr/>
              <p:nvPr/>
            </p:nvSpPr>
            <p:spPr>
              <a:xfrm>
                <a:off x="832104" y="3862070"/>
                <a:ext cx="10533888" cy="11290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本题用到通法攻略</a:t>
                </a:r>
                <a:r>
                  <a:rPr lang="en-US" altLang="zh-CN" sz="1800" b="0" i="0" dirty="0">
                    <a:solidFill>
                      <a:srgbClr val="000000"/>
                    </a:solidFill>
                    <a:latin typeface="微软雅黑" pitchFamily="34" charset="0"/>
                    <a:ea typeface="微软雅黑" pitchFamily="34" charset="-122"/>
                    <a:cs typeface="微软雅黑" pitchFamily="34" charset="-120"/>
                  </a:rPr>
                  <a:t>30</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机械能守恒条件的理解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满足</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只有重力做功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无摩擦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空气阻</a:t>
                </a:r>
              </a:p>
              <a:p>
                <a:pPr latinLnBrk="1">
                  <a:lnSpc>
                    <a:spcPts val="3100"/>
                  </a:lnSpc>
                </a:pPr>
                <a:r>
                  <a:rPr lang="en-US" altLang="zh-CN" sz="1800" b="0" i="0">
                    <a:solidFill>
                      <a:srgbClr val="000000"/>
                    </a:solidFill>
                    <a:latin typeface="微软雅黑" pitchFamily="34" charset="0"/>
                    <a:ea typeface="楷体"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的守恒条件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选滑雪爱好者为研究对象</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楷体" pitchFamily="34" charset="-122"/>
                    <a:cs typeface="微软雅黑" pitchFamily="34" charset="-120"/>
                  </a:rPr>
                  <a:t>点所在平面为零势能面</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先算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楷体" pitchFamily="34" charset="-122"/>
                    <a:cs typeface="微软雅黑" pitchFamily="34" charset="-120"/>
                  </a:rPr>
                  <a:t>点机械能</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动能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势能</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b="0" i="0">
                    <a:solidFill>
                      <a:srgbClr val="000000"/>
                    </a:solidFill>
                    <a:latin typeface="微软雅黑" pitchFamily="34" charset="0"/>
                    <a:ea typeface="楷体" pitchFamily="34" charset="-122"/>
                    <a:cs typeface="微软雅黑" pitchFamily="34" charset="-120"/>
                  </a:rPr>
                  <a:t>再借守恒关系得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点机械能</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核心是忽略中间过程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直接关联初末态能量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7" name="QC_7_EX.37_1#c0072fdb3?vop=1&amp;pid=f21fca9f8&amp;color=0,0,0&amp;vtp=1&amp;bbb=1&amp;hb=1"/>
              <p:cNvSpPr>
                <a:spLocks noRot="1" noChangeAspect="1" noMove="1" noResize="1" noEditPoints="1" noAdjustHandles="1" noChangeArrowheads="1" noChangeShapeType="1" noTextEdit="1"/>
              </p:cNvSpPr>
              <p:nvPr/>
            </p:nvSpPr>
            <p:spPr>
              <a:xfrm>
                <a:off x="832104" y="3862070"/>
                <a:ext cx="10533888" cy="1129030"/>
              </a:xfrm>
              <a:prstGeom prst="rect">
                <a:avLst/>
              </a:prstGeom>
              <a:blipFill>
                <a:blip r:embed="rId6"/>
                <a:stretch>
                  <a:fillRect l="-1389" t="-2162" r="-1910" b="-1243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7_AS.38_1#c0072fdb3?vop=1&amp;pid=f21fca9f8&amp;color=0,0,0&amp;vtp=1&amp;bbb=1&amp;hb=1"/>
              <p:cNvSpPr/>
              <p:nvPr/>
            </p:nvSpPr>
            <p:spPr>
              <a:xfrm>
                <a:off x="832104" y="4979670"/>
                <a:ext cx="10533888" cy="11290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【解析】设滑雪爱好者在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点时的重力势能为零，则在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根据机械能守</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恒可知</a:t>
                </a:r>
                <a:r>
                  <a:rPr lang="en-US" altLang="zh-CN" sz="1800" b="0" i="0" dirty="0">
                    <a:solidFill>
                      <a:srgbClr val="000000"/>
                    </a:solidFill>
                    <a:latin typeface="微软雅黑" pitchFamily="34" charset="0"/>
                    <a:ea typeface="微软雅黑" pitchFamily="34" charset="-122"/>
                    <a:cs typeface="微软雅黑" pitchFamily="34" charset="-120"/>
                  </a:rPr>
                  <a:t>，其在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点的机械能为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𝐸</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A0AF"/>
                    </a:solidFill>
                    <a:latin typeface="微软雅黑" pitchFamily="34" charset="0"/>
                    <a:ea typeface="楷体" pitchFamily="34" charset="-122"/>
                    <a:cs typeface="微软雅黑" pitchFamily="34" charset="-120"/>
                  </a:rPr>
                  <a:t>（点拨：用“零势能面</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高度差”算势能，借守恒跳过</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点</a:t>
                </a:r>
              </a:p>
              <a:p>
                <a:pPr latinLnBrk="1">
                  <a:lnSpc>
                    <a:spcPts val="3000"/>
                  </a:lnSpc>
                </a:pPr>
                <a:r>
                  <a:rPr lang="en-US" altLang="zh-CN" b="0" i="0">
                    <a:solidFill>
                      <a:srgbClr val="00A0AF"/>
                    </a:solidFill>
                    <a:latin typeface="微软雅黑" pitchFamily="34" charset="0"/>
                    <a:ea typeface="楷体" pitchFamily="34" charset="-122"/>
                    <a:cs typeface="微软雅黑" pitchFamily="34" charset="-120"/>
                  </a:rPr>
                  <a:t>速度计算</a:t>
                </a:r>
                <a:r>
                  <a:rPr lang="en-US" altLang="zh-CN" b="0" i="0" dirty="0">
                    <a:solidFill>
                      <a:srgbClr val="00A0AF"/>
                    </a:solidFill>
                    <a:latin typeface="微软雅黑" pitchFamily="34" charset="0"/>
                    <a:ea typeface="楷体" pitchFamily="34" charset="-122"/>
                    <a:cs typeface="微软雅黑" pitchFamily="34" charset="-120"/>
                  </a:rPr>
                  <a:t>，快速得结果）</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8" name="QC_7_AS.38_1#c0072fdb3?vop=1&amp;pid=f21fca9f8&amp;color=0,0,0&amp;vtp=1&amp;bbb=1&amp;hb=1"/>
              <p:cNvSpPr>
                <a:spLocks noRot="1" noChangeAspect="1" noMove="1" noResize="1" noEditPoints="1" noAdjustHandles="1" noChangeArrowheads="1" noChangeShapeType="1" noTextEdit="1"/>
              </p:cNvSpPr>
              <p:nvPr/>
            </p:nvSpPr>
            <p:spPr>
              <a:xfrm>
                <a:off x="832104" y="4979670"/>
                <a:ext cx="10533888" cy="1129030"/>
              </a:xfrm>
              <a:prstGeom prst="rect">
                <a:avLst/>
              </a:prstGeom>
              <a:blipFill>
                <a:blip r:embed="rId7"/>
                <a:stretch>
                  <a:fillRect l="-1389" t="-541" r="-1157" b="-12432"/>
                </a:stretch>
              </a:blipFill>
              <a:ln/>
            </p:spPr>
            <p:txBody>
              <a:bodyPr/>
              <a:lstStyle/>
              <a:p>
                <a:r>
                  <a:rPr lang="zh-CN" altLang="en-US">
                    <a:noFill/>
                  </a:rPr>
                  <a:t> </a:t>
                </a:r>
              </a:p>
            </p:txBody>
          </p:sp>
        </mc:Fallback>
      </mc:AlternateContent>
      <p:sp>
        <p:nvSpPr>
          <p:cNvPr id="9" name="QC_7_AS.38_1#c0072fdb3?vop=1&amp;pid=f21fca9f8&amp;color=0,0,0&amp;vtp=1&amp;bbb=1&amp;hb=1&amp;uw=1">
            <a:extLst>
              <a:ext uri="{FF2B5EF4-FFF2-40B4-BE49-F238E27FC236}">
                <a16:creationId xmlns:a16="http://schemas.microsoft.com/office/drawing/2014/main" id="{6D83053A-636C-4E81-E1E7-492BDF04234F}"/>
              </a:ext>
            </a:extLst>
          </p:cNvPr>
          <p:cNvSpPr/>
          <p:nvPr/>
        </p:nvSpPr>
        <p:spPr>
          <a:xfrm>
            <a:off x="9953435" y="4976273"/>
            <a:ext cx="1439863" cy="4004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C_7_AS.38_1#c0072fdb3?vop=1&amp;pid=f21fca9f8&amp;color=0,0,0&amp;vtp=1&amp;bbb=1&amp;hb=1&amp;uw=1">
            <a:extLst>
              <a:ext uri="{FF2B5EF4-FFF2-40B4-BE49-F238E27FC236}">
                <a16:creationId xmlns:a16="http://schemas.microsoft.com/office/drawing/2014/main" id="{9B5B3E44-AA3B-E051-6B42-D823100E00BC}"/>
              </a:ext>
            </a:extLst>
          </p:cNvPr>
          <p:cNvSpPr/>
          <p:nvPr/>
        </p:nvSpPr>
        <p:spPr>
          <a:xfrm>
            <a:off x="832104" y="5369973"/>
            <a:ext cx="4675251" cy="4004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bg/>
                                          </p:spTgt>
                                        </p:tgtEl>
                                        <p:attrNameLst>
                                          <p:attrName>style.visibility</p:attrName>
                                        </p:attrNameLst>
                                      </p:cBhvr>
                                      <p:to>
                                        <p:strVal val="visible"/>
                                      </p:to>
                                    </p:set>
                                    <p:anim calcmode="lin" valueType="num">
                                      <p:cBhvr additive="base">
                                        <p:cTn id="3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8">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anim calcmode="lin" valueType="num">
                                      <p:cBhvr additive="base">
                                        <p:cTn id="3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additive="base">
                                        <p:cTn id="4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anim calcmode="lin" valueType="num">
                                      <p:cBhvr additive="base">
                                        <p:cTn id="4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0">
                                            <p:bg/>
                                          </p:spTgt>
                                        </p:tgtEl>
                                        <p:attrNameLst>
                                          <p:attrName>style.visibility</p:attrName>
                                        </p:attrNameLst>
                                      </p:cBhvr>
                                      <p:to>
                                        <p:strVal val="visible"/>
                                      </p:to>
                                    </p:set>
                                    <p:anim calcmode="lin" valueType="num">
                                      <p:cBhvr additive="base">
                                        <p:cTn id="5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10">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0">
                                            <p:txEl>
                                              <p:pRg st="0" end="0"/>
                                            </p:txEl>
                                          </p:spTgt>
                                        </p:tgtEl>
                                        <p:attrNameLst>
                                          <p:attrName>style.visibility</p:attrName>
                                        </p:attrNameLst>
                                      </p:cBhvr>
                                      <p:to>
                                        <p:strVal val="visible"/>
                                      </p:to>
                                    </p:set>
                                    <p:anim calcmode="lin" valueType="num">
                                      <p:cBhvr additive="base">
                                        <p:cTn id="6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8" grpId="0" build="p" animBg="1"/>
      <p:bldP spid="9"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39_1#6406d93c9?vop=1&amp;pid=f21fca9f8&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如图所示，在地面上以速度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抛出质量为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的物体，抛出后物体落到比地面低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的海平面上</a:t>
                </a:r>
                <a:r>
                  <a:rPr lang="en-US" altLang="zh-CN" sz="1800" b="0" i="0">
                    <a:solidFill>
                      <a:srgbClr val="000000"/>
                    </a:solidFill>
                    <a:latin typeface="微软雅黑" pitchFamily="34" charset="0"/>
                    <a:ea typeface="微软雅黑" pitchFamily="34" charset="-122"/>
                    <a:cs typeface="微软雅黑" pitchFamily="34" charset="-120"/>
                  </a:rPr>
                  <a:t>，若以地面</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为零势能面</a:t>
                </a:r>
                <a:r>
                  <a:rPr lang="en-US" altLang="zh-CN" b="0" i="0" dirty="0">
                    <a:solidFill>
                      <a:srgbClr val="000000"/>
                    </a:solidFill>
                    <a:latin typeface="微软雅黑" pitchFamily="34" charset="0"/>
                    <a:ea typeface="微软雅黑" pitchFamily="34" charset="-122"/>
                    <a:cs typeface="微软雅黑" pitchFamily="34" charset="-120"/>
                  </a:rPr>
                  <a:t>，不计空气阻力，重力加速度为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7_BD.39_1#6406d93c9?vop=1&amp;pid=f21fca9f8&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752" b="-19048"/>
                </a:stretch>
              </a:blipFill>
              <a:ln/>
            </p:spPr>
            <p:txBody>
              <a:bodyPr/>
              <a:lstStyle/>
              <a:p>
                <a:r>
                  <a:rPr lang="zh-CN" altLang="en-US">
                    <a:noFill/>
                  </a:rPr>
                  <a:t> </a:t>
                </a:r>
              </a:p>
            </p:txBody>
          </p:sp>
        </mc:Fallback>
      </mc:AlternateContent>
      <p:sp>
        <p:nvSpPr>
          <p:cNvPr id="3" name="QC_7_AN.40_1#6406d93c9.bracket?vop=1&amp;pid=f21fca9f8&amp;color=0,0,0&amp;vpa=7&amp;vtp=1"/>
          <p:cNvSpPr/>
          <p:nvPr/>
        </p:nvSpPr>
        <p:spPr>
          <a:xfrm>
            <a:off x="8017097"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7_BD.39_2#6406d93c9?htil=5&amp;vop=1&amp;pid=f21fca9f8&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56346" y="2410017"/>
            <a:ext cx="2167128"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7_BD.39_3#6406d93c9.choices?htil=5&amp;vop=1&amp;pid=f21fca9f8&amp;color=0,0,0&amp;vtp=1&amp;bbb=1&amp;hs=1"/>
              <p:cNvSpPr/>
              <p:nvPr/>
            </p:nvSpPr>
            <p:spPr>
              <a:xfrm>
                <a:off x="832104" y="2283017"/>
                <a:ext cx="8238744" cy="210343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物体到海平面时的重力势能为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物体到海平面之前任一位置机械能为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物体在海平面上的动能为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物体在海平面上的机械能为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7_BD.39_3#6406d93c9.choices?htil=5&amp;vop=1&amp;pid=f21fca9f8&amp;color=0,0,0&amp;vtp=1&amp;bbb=1&amp;hs=1"/>
              <p:cNvSpPr>
                <a:spLocks noRot="1" noChangeAspect="1" noMove="1" noResize="1" noEditPoints="1" noAdjustHandles="1" noChangeArrowheads="1" noChangeShapeType="1" noTextEdit="1"/>
              </p:cNvSpPr>
              <p:nvPr/>
            </p:nvSpPr>
            <p:spPr>
              <a:xfrm>
                <a:off x="832104" y="2283017"/>
                <a:ext cx="8238744" cy="2103438"/>
              </a:xfrm>
              <a:prstGeom prst="rect">
                <a:avLst/>
              </a:prstGeom>
              <a:blipFill>
                <a:blip r:embed="rId5"/>
                <a:stretch>
                  <a:fillRect l="-1776" b="-376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7_EX.41_1#6406d93c9?vop=1&amp;pid=f21fca9f8&amp;color=0,0,0&amp;vtp=1&amp;bbb=1&amp;hb=1&amp;hs=1"/>
              <p:cNvSpPr/>
              <p:nvPr/>
            </p:nvSpPr>
            <p:spPr>
              <a:xfrm>
                <a:off x="832104" y="4388487"/>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本题用到通法攻略</a:t>
                </a:r>
                <a:r>
                  <a:rPr lang="en-US" altLang="zh-CN" sz="1800" b="0" i="0" dirty="0">
                    <a:solidFill>
                      <a:srgbClr val="000000"/>
                    </a:solidFill>
                    <a:latin typeface="微软雅黑" pitchFamily="34" charset="0"/>
                    <a:ea typeface="微软雅黑" pitchFamily="34" charset="-122"/>
                    <a:cs typeface="微软雅黑" pitchFamily="34" charset="-120"/>
                  </a:rPr>
                  <a:t>30</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机械能守恒条件的理解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选被抛物体为研究对象</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以地面为零势能面</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物体运动过程中仅重力做功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机械能守恒</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通过初态机械能</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动能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势能</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判断各选项</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关键是明确海平面</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处势能为负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且全程机械能等于初态机械能</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C_7_EX.41_1#6406d93c9?vop=1&amp;pid=f21fca9f8&amp;color=0,0,0&amp;vtp=1&amp;bbb=1&amp;hb=1&amp;hs=1"/>
              <p:cNvSpPr>
                <a:spLocks noRot="1" noChangeAspect="1" noMove="1" noResize="1" noEditPoints="1" noAdjustHandles="1" noChangeArrowheads="1" noChangeShapeType="1" noTextEdit="1"/>
              </p:cNvSpPr>
              <p:nvPr/>
            </p:nvSpPr>
            <p:spPr>
              <a:xfrm>
                <a:off x="832104" y="4388487"/>
                <a:ext cx="10533888" cy="1189355"/>
              </a:xfrm>
              <a:prstGeom prst="rect">
                <a:avLst/>
              </a:prstGeom>
              <a:blipFill>
                <a:blip r:embed="rId6"/>
                <a:stretch>
                  <a:fillRect l="-1389" r="-3183"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6a4ae6b46.fixed?pid=05e70509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第八章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机械能守恒定律</a:t>
            </a:r>
            <a:endParaRPr lang="en-US" altLang="zh-CN" sz="4400" dirty="0"/>
          </a:p>
        </p:txBody>
      </p:sp>
      <p:sp>
        <p:nvSpPr>
          <p:cNvPr id="3" name="C_2_BD#6a4ae6b46.fixed?pid=05e70509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第4节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机械能守恒定律</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2_1#6406d93c9?vop=1&amp;pid=f21fca9f8&amp;color=0,0,0&amp;vtp=1&amp;bt=1&amp;bbb=1&amp;hb=1"/>
              <p:cNvSpPr/>
              <p:nvPr/>
            </p:nvSpPr>
            <p:spPr>
              <a:xfrm>
                <a:off x="832104" y="1512000"/>
                <a:ext cx="10533888"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【解析】若以地面为零势能面，物体到海平面时的重力势能为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；物体到海平面之前任一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位置机械能均等于在地面时的机械能</a:t>
                </a:r>
                <a:r>
                  <a:rPr lang="en-US" altLang="zh-CN" sz="1800" b="0" i="0" dirty="0">
                    <a:solidFill>
                      <a:srgbClr val="000000"/>
                    </a:solidFill>
                    <a:latin typeface="微软雅黑" pitchFamily="34" charset="0"/>
                    <a:ea typeface="微软雅黑" pitchFamily="34" charset="-122"/>
                    <a:cs typeface="微软雅黑" pitchFamily="34" charset="-120"/>
                  </a:rPr>
                  <a:t>，即为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，故B错误，D</a:t>
                </a:r>
                <a:r>
                  <a:rPr lang="en-US" altLang="zh-CN" sz="1800" b="0" i="0">
                    <a:solidFill>
                      <a:srgbClr val="000000"/>
                    </a:solidFill>
                    <a:latin typeface="微软雅黑" pitchFamily="34" charset="0"/>
                    <a:ea typeface="微软雅黑" pitchFamily="34" charset="-122"/>
                    <a:cs typeface="微软雅黑" pitchFamily="34" charset="-120"/>
                  </a:rPr>
                  <a:t>正确；物体在海平面上的动能为</a:t>
                </a:r>
              </a:p>
              <a:p>
                <a:pPr latinLnBrk="1">
                  <a:lnSpc>
                    <a:spcPts val="33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𝐸</m:t>
                        </m:r>
                      </m:e>
                      <m:sub>
                        <m:r>
                          <m:rPr>
                            <m:sty m:val="p"/>
                          </m:rPr>
                          <a:rPr lang="en-US" altLang="zh-CN" b="0" i="0">
                            <a:solidFill>
                              <a:srgbClr val="000000"/>
                            </a:solidFill>
                            <a:latin typeface="Cambria Math" pitchFamily="34" charset="0"/>
                            <a:ea typeface="Cambria Math" pitchFamily="34" charset="-122"/>
                            <a:cs typeface="Cambria Math" pitchFamily="34" charset="-120"/>
                          </a:rPr>
                          <m:t>k</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𝑚𝑔h</m:t>
                    </m:r>
                  </m:oMath>
                </a14:m>
                <a:r>
                  <a:rPr lang="en-US" altLang="zh-CN" b="0" i="0" dirty="0">
                    <a:solidFill>
                      <a:srgbClr val="00A0AF"/>
                    </a:solidFill>
                    <a:latin typeface="微软雅黑" pitchFamily="34" charset="0"/>
                    <a:ea typeface="楷体" pitchFamily="34" charset="-122"/>
                    <a:cs typeface="微软雅黑" pitchFamily="34" charset="-120"/>
                  </a:rPr>
                  <a:t>（提醒：根据机械能守恒，海平面动能</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m:t>
                    </m:r>
                  </m:oMath>
                </a14:m>
                <a:r>
                  <a:rPr lang="en-US" altLang="zh-CN" b="0" i="0" dirty="0">
                    <a:solidFill>
                      <a:srgbClr val="00A0AF"/>
                    </a:solidFill>
                    <a:latin typeface="微软雅黑" pitchFamily="34" charset="0"/>
                    <a:ea typeface="楷体" pitchFamily="34" charset="-122"/>
                    <a:cs typeface="微软雅黑" pitchFamily="34" charset="-120"/>
                  </a:rPr>
                  <a:t>海平面重力势能</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地面动能）</a:t>
                </a:r>
                <a:r>
                  <a:rPr lang="en-US" altLang="zh-CN" b="0" i="0" dirty="0">
                    <a:solidFill>
                      <a:srgbClr val="000000"/>
                    </a:solidFill>
                    <a:latin typeface="微软雅黑" pitchFamily="34" charset="0"/>
                    <a:ea typeface="微软雅黑" pitchFamily="34" charset="-122"/>
                    <a:cs typeface="微软雅黑" pitchFamily="34" charset="-120"/>
                  </a:rPr>
                  <a:t>，故C</a:t>
                </a:r>
                <a:r>
                  <a:rPr lang="en-US" altLang="zh-CN" b="0" i="0" dirty="0">
                    <a:solidFill>
                      <a:srgbClr val="000000"/>
                    </a:solidFill>
                    <a:latin typeface="DengXian" pitchFamily="34" charset="0"/>
                    <a:ea typeface="DengXian" pitchFamily="34" charset="-122"/>
                    <a:cs typeface="DengXian" pitchFamily="34" charset="-120"/>
                  </a:rPr>
                  <a:t>错误.</a:t>
                </a:r>
                <a:endParaRPr lang="en-US" altLang="zh-CN" dirty="0"/>
              </a:p>
            </p:txBody>
          </p:sp>
        </mc:Choice>
        <mc:Fallback>
          <p:sp>
            <p:nvSpPr>
              <p:cNvPr id="2" name="QC_7_AS.42_1#6406d93c9?vop=1&amp;pid=f21fca9f8&amp;color=0,0,0&amp;vtp=1&amp;bt=1&amp;bbb=1&amp;hb=1"/>
              <p:cNvSpPr>
                <a:spLocks noRot="1" noChangeAspect="1" noMove="1" noResize="1" noEditPoints="1" noAdjustHandles="1" noChangeArrowheads="1" noChangeShapeType="1" noTextEdit="1"/>
              </p:cNvSpPr>
              <p:nvPr/>
            </p:nvSpPr>
            <p:spPr>
              <a:xfrm>
                <a:off x="832104" y="1512000"/>
                <a:ext cx="10533888" cy="1257300"/>
              </a:xfrm>
              <a:prstGeom prst="rect">
                <a:avLst/>
              </a:prstGeom>
              <a:blipFill>
                <a:blip r:embed="rId3"/>
                <a:stretch>
                  <a:fillRect l="-1389" r="-174" b="-7282"/>
                </a:stretch>
              </a:blipFill>
              <a:ln/>
            </p:spPr>
            <p:txBody>
              <a:bodyPr/>
              <a:lstStyle/>
              <a:p>
                <a:r>
                  <a:rPr lang="zh-CN" altLang="en-US">
                    <a:noFill/>
                  </a:rPr>
                  <a:t> </a:t>
                </a:r>
              </a:p>
            </p:txBody>
          </p:sp>
        </mc:Fallback>
      </mc:AlternateContent>
      <p:sp>
        <p:nvSpPr>
          <p:cNvPr id="3" name="QC_7_AS.42_1#6406d93c9?vop=1&amp;pid=f21fca9f8&amp;color=0,0,0&amp;vtp=1&amp;bt=1&amp;bbb=1&amp;hb=1&amp;uw=1">
            <a:extLst>
              <a:ext uri="{FF2B5EF4-FFF2-40B4-BE49-F238E27FC236}">
                <a16:creationId xmlns:a16="http://schemas.microsoft.com/office/drawing/2014/main" id="{66BE1DEE-2BDC-E6F3-B93B-861B38698C68}"/>
              </a:ext>
            </a:extLst>
          </p:cNvPr>
          <p:cNvSpPr/>
          <p:nvPr/>
        </p:nvSpPr>
        <p:spPr>
          <a:xfrm>
            <a:off x="8346504" y="1930877"/>
            <a:ext cx="2582862"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7_AS.42_1#6406d93c9?vop=1&amp;pid=f21fca9f8&amp;color=0,0,0&amp;vtp=1&amp;bt=1&amp;bbb=1&amp;hb=1&amp;uw=1">
            <a:extLst>
              <a:ext uri="{FF2B5EF4-FFF2-40B4-BE49-F238E27FC236}">
                <a16:creationId xmlns:a16="http://schemas.microsoft.com/office/drawing/2014/main" id="{AF24388F-BA73-E1DC-3DB7-F60D79718154}"/>
              </a:ext>
            </a:extLst>
          </p:cNvPr>
          <p:cNvSpPr/>
          <p:nvPr/>
        </p:nvSpPr>
        <p:spPr>
          <a:xfrm>
            <a:off x="832104" y="2349977"/>
            <a:ext cx="1847152"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43_1#04426a84c?vop=1&amp;pid=f21fca9f8&amp;color=0,0,0&amp;vtp=1&amp;bt=1&amp;bbb=1&amp;hb=1"/>
              <p:cNvSpPr/>
              <p:nvPr/>
            </p:nvSpPr>
            <p:spPr>
              <a:xfrm>
                <a:off x="832104" y="1512000"/>
                <a:ext cx="10533888"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如图甲，在竖直平面内固定一光滑的四分之三圆形轨道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m:t>
                    </m:r>
                  </m:oMath>
                </a14:m>
                <a:r>
                  <a:rPr lang="en-US" altLang="zh-CN" sz="1800" b="0" i="0" dirty="0">
                    <a:solidFill>
                      <a:srgbClr val="000000"/>
                    </a:solidFill>
                    <a:latin typeface="微软雅黑" pitchFamily="34" charset="0"/>
                    <a:ea typeface="微软雅黑" pitchFamily="34" charset="-122"/>
                    <a:cs typeface="微软雅黑" pitchFamily="34" charset="-120"/>
                  </a:rPr>
                  <a:t>，轨道半径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的小</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球以一定的初速度从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点竖直向下进入轨道，经过最低点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，到达最高点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，图乙是小球在轨道上从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点运</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点的过程中，其速度的平方与竖直方向的位移的完整关系图像.阻力不计，重力加速度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7_BD.43_1#04426a84c?vop=1&amp;pid=f21fca9f8&amp;color=0,0,0&amp;vtp=1&amp;bt=1&amp;bbb=1&amp;hb=1"/>
              <p:cNvSpPr>
                <a:spLocks noRot="1" noChangeAspect="1" noMove="1" noResize="1" noEditPoints="1" noAdjustHandles="1" noChangeArrowheads="1" noChangeShapeType="1" noTextEdit="1"/>
              </p:cNvSpPr>
              <p:nvPr/>
            </p:nvSpPr>
            <p:spPr>
              <a:xfrm>
                <a:off x="832104" y="1512000"/>
                <a:ext cx="10533888" cy="1370330"/>
              </a:xfrm>
              <a:prstGeom prst="rect">
                <a:avLst/>
              </a:prstGeom>
              <a:blipFill>
                <a:blip r:embed="rId3"/>
                <a:stretch>
                  <a:fillRect l="-1389" t="-2222" r="-1620" b="-10667"/>
                </a:stretch>
              </a:blipFill>
              <a:ln/>
            </p:spPr>
            <p:txBody>
              <a:bodyPr/>
              <a:lstStyle/>
              <a:p>
                <a:r>
                  <a:rPr lang="zh-CN" altLang="en-US">
                    <a:noFill/>
                  </a:rPr>
                  <a:t> </a:t>
                </a:r>
              </a:p>
            </p:txBody>
          </p:sp>
        </mc:Fallback>
      </mc:AlternateContent>
      <p:sp>
        <p:nvSpPr>
          <p:cNvPr id="3" name="QC_7_AN.44_1#04426a84c.bracket?vop=1&amp;pid=f21fca9f8&amp;color=0,0,0&amp;vpa=8&amp;vtp=1"/>
          <p:cNvSpPr/>
          <p:nvPr/>
        </p:nvSpPr>
        <p:spPr>
          <a:xfrm>
            <a:off x="2844260" y="2565147"/>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7_BD.43_3#04426a84c?iti=5&amp;htil=1&amp;vop=1&amp;pid=f21fca9f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53512" y="3012633"/>
            <a:ext cx="101498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7_BD.43_4#04426a84c?iti=6&amp;htil=1&amp;vop=1&amp;pid=f21fca9f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28432" y="3021777"/>
            <a:ext cx="1399032"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7_BD.43_5#04426a84c?iti=5&amp;htil=1&amp;vop=1&amp;pid=f21fca9f8&amp;color=0,0,0&amp;vtp=1"/>
          <p:cNvSpPr/>
          <p:nvPr/>
        </p:nvSpPr>
        <p:spPr>
          <a:xfrm>
            <a:off x="3320510" y="4355785"/>
            <a:ext cx="280988" cy="320358"/>
          </a:xfrm>
          <a:prstGeom prst="rect">
            <a:avLst/>
          </a:prstGeom>
          <a:noFill/>
          <a:ln/>
        </p:spPr>
        <p:txBody>
          <a:bodyPr wrap="square" lIns="0" tIns="0" rIns="0" bIns="0" rtlCol="0" anchor="t"/>
          <a:lstStyle/>
          <a:p>
            <a:pPr algn="ctr" latinLnBrk="1">
              <a:lnSpc>
                <a:spcPct val="127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7_BD.43_6#04426a84c?iti=6&amp;htil=1&amp;vop=1&amp;pid=f21fca9f8&amp;color=0,0,0&amp;vtp=1"/>
          <p:cNvSpPr/>
          <p:nvPr/>
        </p:nvSpPr>
        <p:spPr>
          <a:xfrm>
            <a:off x="8587453" y="4364929"/>
            <a:ext cx="280988" cy="320358"/>
          </a:xfrm>
          <a:prstGeom prst="rect">
            <a:avLst/>
          </a:prstGeom>
          <a:noFill/>
          <a:ln/>
        </p:spPr>
        <p:txBody>
          <a:bodyPr wrap="square" lIns="0" tIns="0" rIns="0" bIns="0" rtlCol="0" anchor="t"/>
          <a:lstStyle/>
          <a:p>
            <a:pPr algn="ctr" latinLnBrk="1">
              <a:lnSpc>
                <a:spcPct val="127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7_BD.43_7#04426a84c.choices?vop=1&amp;pid=f21fca9f8&amp;color=0,0,0&amp;vtp=1&amp;bbb=1"/>
              <p:cNvSpPr/>
              <p:nvPr/>
            </p:nvSpPr>
            <p:spPr>
              <a:xfrm>
                <a:off x="832104" y="4689033"/>
                <a:ext cx="10533888" cy="136588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点时对轨道的作用力方向竖直向上</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点进入轨道的初速度大小为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图乙中的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点一定对应小球运动过程中的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点时对轨道的作用力大小为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7_BD.43_7#04426a84c.choices?vop=1&amp;pid=f21fca9f8&amp;color=0,0,0&amp;vtp=1&amp;bbb=1"/>
              <p:cNvSpPr>
                <a:spLocks noRot="1" noChangeAspect="1" noMove="1" noResize="1" noEditPoints="1" noAdjustHandles="1" noChangeArrowheads="1" noChangeShapeType="1" noTextEdit="1"/>
              </p:cNvSpPr>
              <p:nvPr/>
            </p:nvSpPr>
            <p:spPr>
              <a:xfrm>
                <a:off x="832104" y="4689033"/>
                <a:ext cx="10533888" cy="1365885"/>
              </a:xfrm>
              <a:prstGeom prst="rect">
                <a:avLst/>
              </a:prstGeom>
              <a:blipFill>
                <a:blip r:embed="rId6"/>
                <a:stretch>
                  <a:fillRect l="-1389" t="-2232" b="-111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45_1#04426a84c?vop=1&amp;pid=f21fca9f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结合</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四分之三圆形轨道的曲线运动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与</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图像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利用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机械能守恒定律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牛顿第</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二定律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楷体" pitchFamily="34" charset="-122"/>
                    <a:cs typeface="微软雅黑" pitchFamily="34" charset="-120"/>
                  </a:rPr>
                  <a:t>点作用力方向</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楷体" pitchFamily="34" charset="-122"/>
                    <a:cs typeface="微软雅黑" pitchFamily="34" charset="-120"/>
                  </a:rPr>
                  <a:t>点初速度</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楷体" pitchFamily="34" charset="-122"/>
                    <a:cs typeface="微软雅黑" pitchFamily="34" charset="-120"/>
                  </a:rPr>
                  <a:t>点对应位置</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点作用力</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核心是从图像提取</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关键速度信息</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楷体" pitchFamily="34" charset="-122"/>
                    <a:cs typeface="微软雅黑" pitchFamily="34" charset="-120"/>
                  </a:rPr>
                  <a:t>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楷体" pitchFamily="34" charset="-122"/>
                    <a:cs typeface="微软雅黑" pitchFamily="34" charset="-120"/>
                  </a:rPr>
                  <a:t>最小</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楷体" pitchFamily="34" charset="-122"/>
                    <a:cs typeface="微软雅黑" pitchFamily="34" charset="-120"/>
                  </a:rPr>
                  <a:t>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最大</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7_EX.45_1#04426a84c?vop=1&amp;pid=f21fca9f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042" b="-12308"/>
                </a:stretch>
              </a:blipFill>
              <a:ln/>
            </p:spPr>
            <p:txBody>
              <a:bodyPr/>
              <a:lstStyle/>
              <a:p>
                <a:r>
                  <a:rPr lang="zh-CN" altLang="en-US">
                    <a:noFill/>
                  </a:rPr>
                  <a:t> </a:t>
                </a:r>
              </a:p>
            </p:txBody>
          </p:sp>
        </mc:Fallback>
      </mc:AlternateContent>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6_1#04426a84c?vop=1&amp;pid=f21fca9f8&amp;color=0,0,0&amp;vtp=1&amp;bt=1&amp;bbb=1&amp;hb=1"/>
              <p:cNvSpPr/>
              <p:nvPr/>
            </p:nvSpPr>
            <p:spPr>
              <a:xfrm>
                <a:off x="832104" y="1508760"/>
                <a:ext cx="10533888" cy="38341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【解析】由图可知，小球运动到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点时速度最小，对应图中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号表示小球受到轨道向上的力，根据牛顿第三定律</a:t>
                </a:r>
                <a:r>
                  <a:rPr lang="en-US" altLang="zh-CN" sz="1800" b="0" i="0" dirty="0">
                    <a:solidFill>
                      <a:srgbClr val="000000"/>
                    </a:solidFill>
                    <a:latin typeface="微软雅黑" pitchFamily="34" charset="0"/>
                    <a:ea typeface="微软雅黑" pitchFamily="34" charset="-122"/>
                    <a:cs typeface="微软雅黑" pitchFamily="34" charset="-120"/>
                  </a:rPr>
                  <a:t>，小球运动到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点时对轨道的作用力方向竖直向下</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点拨：先用向心力公式求轨道对小球的力，再用牛顿第三定律反推小球对轨道的力）</a:t>
                </a:r>
                <a:r>
                  <a:rPr lang="en-US" altLang="zh-CN" sz="1800" b="0" i="0" dirty="0">
                    <a:solidFill>
                      <a:srgbClr val="000000"/>
                    </a:solidFill>
                    <a:latin typeface="微软雅黑" pitchFamily="34" charset="0"/>
                    <a:ea typeface="微软雅黑" pitchFamily="34" charset="-122"/>
                    <a:cs typeface="微软雅黑" pitchFamily="34" charset="-120"/>
                  </a:rPr>
                  <a:t>，故A错误；从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点到达最高点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点所在平面为零势能面，根据机械能守恒定律有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𝐶</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A0AF"/>
                    </a:solidFill>
                    <a:latin typeface="微软雅黑" pitchFamily="34" charset="0"/>
                    <a:ea typeface="楷体" pitchFamily="34" charset="-122"/>
                    <a:cs typeface="微软雅黑" pitchFamily="34" charset="-120"/>
                  </a:rPr>
                  <a:t>（提醒：</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点与圆心等高，</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𝐶</m:t>
                    </m:r>
                  </m:oMath>
                </a14:m>
                <a:r>
                  <a:rPr lang="en-US" altLang="zh-CN" sz="1800" b="0" i="0" dirty="0">
                    <a:solidFill>
                      <a:srgbClr val="00A0AF"/>
                    </a:solidFill>
                    <a:latin typeface="微软雅黑" pitchFamily="34" charset="0"/>
                    <a:ea typeface="楷体" pitchFamily="34" charset="-122"/>
                    <a:cs typeface="微软雅黑" pitchFamily="34" charset="-120"/>
                  </a:rPr>
                  <a:t>点在最高点，竖直方向上的高度差为</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𝑅</m:t>
                    </m:r>
                  </m:oMath>
                </a14:m>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，故B</a:t>
                </a:r>
                <a:r>
                  <a:rPr lang="en-US" altLang="zh-CN" sz="1800" b="0" i="0" dirty="0">
                    <a:solidFill>
                      <a:srgbClr val="000000"/>
                    </a:solidFill>
                    <a:latin typeface="DengXian" pitchFamily="34" charset="0"/>
                    <a:ea typeface="DengXian" pitchFamily="34" charset="-122"/>
                    <a:cs typeface="DengXian" pitchFamily="34" charset="-120"/>
                  </a:rPr>
                  <a:t>正确；图乙中的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DengXian" pitchFamily="34" charset="0"/>
                    <a:ea typeface="DengXian" pitchFamily="34" charset="-122"/>
                    <a:cs typeface="DengXian" pitchFamily="34" charset="-120"/>
                  </a:rPr>
                  <a:t>点不</a:t>
                </a:r>
              </a:p>
              <a:p>
                <a:pPr latinLnBrk="1">
                  <a:lnSpc>
                    <a:spcPts val="3300"/>
                  </a:lnSpc>
                </a:pPr>
                <a:r>
                  <a:rPr lang="en-US" altLang="zh-CN" sz="1800" b="0" i="0">
                    <a:solidFill>
                      <a:srgbClr val="000000"/>
                    </a:solidFill>
                    <a:latin typeface="DengXian" pitchFamily="34" charset="0"/>
                    <a:ea typeface="DengXian" pitchFamily="34" charset="-122"/>
                    <a:cs typeface="DengXian" pitchFamily="34" charset="-120"/>
                  </a:rPr>
                  <a:t>一定对应小球运动过程中的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点，也可以表示轨道左侧与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等高的点，故C错误；从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点，根据机械</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能守恒定律</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点根据牛顿第二定律</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，根据牛顿第三定律</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压</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压</m:t>
                        </m:r>
                      </m:sub>
                    </m:sSub>
                    <m:r>
                      <a:rPr lang="en-US" altLang="zh-CN" sz="1800" b="0" i="0">
                        <a:solidFill>
                          <a:srgbClr val="000000"/>
                        </a:solidFill>
                        <a:latin typeface="Cambria Math" pitchFamily="34" charset="0"/>
                        <a:ea typeface="Cambria Math" pitchFamily="34" charset="-122"/>
                        <a:cs typeface="Cambria Math" pitchFamily="34" charset="-120"/>
                      </a:rPr>
                      <m:t>=55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A0AF"/>
                    </a:solidFill>
                    <a:latin typeface="微软雅黑" pitchFamily="34" charset="0"/>
                    <a:ea typeface="楷体" pitchFamily="34" charset="-122"/>
                    <a:cs typeface="微软雅黑" pitchFamily="34" charset="-120"/>
                  </a:rPr>
                  <a:t>（点拨：先通过机械能守恒定律求</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点速度，</a:t>
                </a:r>
                <a:r>
                  <a:rPr lang="en-US" altLang="zh-CN" sz="1800" b="0" i="0">
                    <a:solidFill>
                      <a:srgbClr val="00A0AF"/>
                    </a:solidFill>
                    <a:latin typeface="微软雅黑" pitchFamily="34" charset="0"/>
                    <a:ea typeface="楷体" pitchFamily="34" charset="-122"/>
                    <a:cs typeface="微软雅黑" pitchFamily="34" charset="-120"/>
                  </a:rPr>
                  <a:t>再用向心力公式求轨道支持力）</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D错误.</a:t>
                </a:r>
                <a:endParaRPr lang="en-US" altLang="zh-CN" dirty="0"/>
              </a:p>
            </p:txBody>
          </p:sp>
        </mc:Choice>
        <mc:Fallback>
          <p:sp>
            <p:nvSpPr>
              <p:cNvPr id="2" name="QC_7_AS.46_1#04426a84c?vop=1&amp;pid=f21fca9f8&amp;color=0,0,0&amp;vtp=1&amp;bt=1&amp;bbb=1&amp;hb=1"/>
              <p:cNvSpPr>
                <a:spLocks noRot="1" noChangeAspect="1" noMove="1" noResize="1" noEditPoints="1" noAdjustHandles="1" noChangeArrowheads="1" noChangeShapeType="1" noTextEdit="1"/>
              </p:cNvSpPr>
              <p:nvPr/>
            </p:nvSpPr>
            <p:spPr>
              <a:xfrm>
                <a:off x="832104" y="1508760"/>
                <a:ext cx="10533888" cy="3834130"/>
              </a:xfrm>
              <a:prstGeom prst="rect">
                <a:avLst/>
              </a:prstGeom>
              <a:blipFill>
                <a:blip r:embed="rId3"/>
                <a:stretch>
                  <a:fillRect l="-1389" r="-984" b="-3662"/>
                </a:stretch>
              </a:blipFill>
              <a:ln/>
            </p:spPr>
            <p:txBody>
              <a:bodyPr/>
              <a:lstStyle/>
              <a:p>
                <a:r>
                  <a:rPr lang="zh-CN" altLang="en-US">
                    <a:noFill/>
                  </a:rPr>
                  <a:t> </a:t>
                </a:r>
              </a:p>
            </p:txBody>
          </p:sp>
        </mc:Fallback>
      </mc:AlternateContent>
      <p:sp>
        <p:nvSpPr>
          <p:cNvPr id="3" name="QC_7_AS.46_1#04426a84c?vop=1&amp;pid=f21fca9f8&amp;color=0,0,0&amp;vtp=1&amp;bt=1&amp;bbb=1&amp;hb=1&amp;uw=1">
            <a:extLst>
              <a:ext uri="{FF2B5EF4-FFF2-40B4-BE49-F238E27FC236}">
                <a16:creationId xmlns:a16="http://schemas.microsoft.com/office/drawing/2014/main" id="{C7386057-F34F-588A-C51F-0356B7B6CBA7}"/>
              </a:ext>
            </a:extLst>
          </p:cNvPr>
          <p:cNvSpPr/>
          <p:nvPr/>
        </p:nvSpPr>
        <p:spPr>
          <a:xfrm>
            <a:off x="4032504" y="1991138"/>
            <a:ext cx="6776022"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7_AS.46_1#04426a84c?vop=1&amp;pid=f21fca9f8&amp;color=0,0,0&amp;vtp=1&amp;bt=1&amp;bbb=1&amp;hb=1&amp;uw=1">
            <a:extLst>
              <a:ext uri="{FF2B5EF4-FFF2-40B4-BE49-F238E27FC236}">
                <a16:creationId xmlns:a16="http://schemas.microsoft.com/office/drawing/2014/main" id="{3D096166-8E37-1A85-2DD2-C42811605D50}"/>
              </a:ext>
            </a:extLst>
          </p:cNvPr>
          <p:cNvSpPr/>
          <p:nvPr/>
        </p:nvSpPr>
        <p:spPr>
          <a:xfrm>
            <a:off x="10822242" y="2410238"/>
            <a:ext cx="54375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7_AS.46_1#04426a84c?vop=1&amp;pid=f21fca9f8&amp;color=0,0,0&amp;vtp=1&amp;bt=1&amp;bbb=1&amp;hb=1&amp;uw=1">
            <a:extLst>
              <a:ext uri="{FF2B5EF4-FFF2-40B4-BE49-F238E27FC236}">
                <a16:creationId xmlns:a16="http://schemas.microsoft.com/office/drawing/2014/main" id="{D85366A9-279F-A053-2B20-395FA881B09D}"/>
              </a:ext>
            </a:extLst>
          </p:cNvPr>
          <p:cNvSpPr/>
          <p:nvPr/>
        </p:nvSpPr>
        <p:spPr>
          <a:xfrm>
            <a:off x="832104" y="2829338"/>
            <a:ext cx="1053388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7_AS.46_1#04426a84c?vop=1&amp;pid=f21fca9f8&amp;color=0,0,0&amp;vtp=1&amp;bt=1&amp;bbb=1&amp;hb=1&amp;uw=1">
            <a:extLst>
              <a:ext uri="{FF2B5EF4-FFF2-40B4-BE49-F238E27FC236}">
                <a16:creationId xmlns:a16="http://schemas.microsoft.com/office/drawing/2014/main" id="{2A2BCF0C-C325-6D19-6664-AE798CC32A52}"/>
              </a:ext>
            </a:extLst>
          </p:cNvPr>
          <p:cNvSpPr/>
          <p:nvPr/>
        </p:nvSpPr>
        <p:spPr>
          <a:xfrm>
            <a:off x="832104" y="3248438"/>
            <a:ext cx="70643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7_AS.46_1#04426a84c?vop=1&amp;pid=f21fca9f8&amp;color=0,0,0&amp;vtp=1&amp;bt=1&amp;bbb=1&amp;hb=1&amp;uw=1">
            <a:extLst>
              <a:ext uri="{FF2B5EF4-FFF2-40B4-BE49-F238E27FC236}">
                <a16:creationId xmlns:a16="http://schemas.microsoft.com/office/drawing/2014/main" id="{E187D763-C43C-D10F-E1F6-836A91F8BC9E}"/>
              </a:ext>
            </a:extLst>
          </p:cNvPr>
          <p:cNvSpPr/>
          <p:nvPr/>
        </p:nvSpPr>
        <p:spPr>
          <a:xfrm>
            <a:off x="10268331" y="3667537"/>
            <a:ext cx="109766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7_AS.46_1#04426a84c?vop=1&amp;pid=f21fca9f8&amp;color=0,0,0&amp;vtp=1&amp;bt=1&amp;bbb=1&amp;hb=1&amp;uw=1">
            <a:extLst>
              <a:ext uri="{FF2B5EF4-FFF2-40B4-BE49-F238E27FC236}">
                <a16:creationId xmlns:a16="http://schemas.microsoft.com/office/drawing/2014/main" id="{3B28E883-48BC-F35F-478E-10661C90805F}"/>
              </a:ext>
            </a:extLst>
          </p:cNvPr>
          <p:cNvSpPr/>
          <p:nvPr/>
        </p:nvSpPr>
        <p:spPr>
          <a:xfrm>
            <a:off x="832104" y="4085050"/>
            <a:ext cx="10533888" cy="4862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6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7_AS.46_1#04426a84c?vop=1&amp;pid=f21fca9f8&amp;color=0,0,0&amp;vtp=1&amp;bt=1&amp;bbb=1&amp;hb=1&amp;uw=1">
            <a:extLst>
              <a:ext uri="{FF2B5EF4-FFF2-40B4-BE49-F238E27FC236}">
                <a16:creationId xmlns:a16="http://schemas.microsoft.com/office/drawing/2014/main" id="{DDBC0B36-5E0B-34EA-70AC-63B690B84F95}"/>
              </a:ext>
            </a:extLst>
          </p:cNvPr>
          <p:cNvSpPr/>
          <p:nvPr/>
        </p:nvSpPr>
        <p:spPr>
          <a:xfrm>
            <a:off x="832104" y="4569237"/>
            <a:ext cx="2482215"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QO_7_BD.47_1#8ee3a55b5?htil=7&amp;vop=1&amp;pid=f21fca9f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04337" y="1594296"/>
            <a:ext cx="217627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7_BD.47_2#8ee3a55b5?htil=7&amp;vop=1&amp;pid=f21fca9f8&amp;color=0,0,0&amp;vtp=1&amp;bt=1&amp;bbb=1&amp;hb=1&amp;hs=1"/>
              <p:cNvSpPr/>
              <p:nvPr/>
            </p:nvSpPr>
            <p:spPr>
              <a:xfrm>
                <a:off x="832104" y="1512000"/>
                <a:ext cx="8220456"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=0.9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的光滑半圆轨道被竖直固定在水平面上</a:t>
                </a:r>
                <a:r>
                  <a:rPr lang="en-US" altLang="zh-CN" sz="1800" b="0" i="0">
                    <a:solidFill>
                      <a:srgbClr val="000000"/>
                    </a:solidFill>
                    <a:latin typeface="微软雅黑" pitchFamily="34" charset="0"/>
                    <a:ea typeface="微软雅黑" pitchFamily="34" charset="-122"/>
                    <a:cs typeface="微软雅黑" pitchFamily="34" charset="-120"/>
                  </a:rPr>
                  <a:t>，半圆轨道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最低点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处连接一段光滑直轨道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（与半圆轨道相切），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端连接倾角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斜面</a:t>
                </a:r>
                <a:r>
                  <a:rPr lang="en-US" altLang="zh-CN" sz="1800" b="0" i="0" dirty="0">
                    <a:solidFill>
                      <a:srgbClr val="000000"/>
                    </a:solidFill>
                    <a:latin typeface="微软雅黑" pitchFamily="34" charset="0"/>
                    <a:ea typeface="微软雅黑" pitchFamily="34" charset="-122"/>
                    <a:cs typeface="微软雅黑" pitchFamily="34" charset="-120"/>
                  </a:rPr>
                  <a:t>.质量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的小球从直轨道上以速度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水平向右进入圆轨道</a:t>
                </a:r>
                <a:r>
                  <a:rPr lang="en-US" altLang="zh-CN" sz="1800" b="0" i="0">
                    <a:solidFill>
                      <a:srgbClr val="000000"/>
                    </a:solidFill>
                    <a:latin typeface="微软雅黑" pitchFamily="34" charset="0"/>
                    <a:ea typeface="微软雅黑" pitchFamily="34" charset="-122"/>
                    <a:cs typeface="微软雅黑" pitchFamily="34" charset="-120"/>
                  </a:rPr>
                  <a:t>，恰好能从最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点水平飞出，并垂直斜面落在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点上.不计阻力，重力加速度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3" name="QO_7_BD.47_2#8ee3a55b5?htil=7&amp;vop=1&amp;pid=f21fca9f8&amp;color=0,0,0&amp;vtp=1&amp;bt=1&amp;bbb=1&amp;hb=1&amp;hs=1"/>
              <p:cNvSpPr>
                <a:spLocks noRot="1" noChangeAspect="1" noMove="1" noResize="1" noEditPoints="1" noAdjustHandles="1" noChangeArrowheads="1" noChangeShapeType="1" noTextEdit="1"/>
              </p:cNvSpPr>
              <p:nvPr/>
            </p:nvSpPr>
            <p:spPr>
              <a:xfrm>
                <a:off x="832104" y="1512000"/>
                <a:ext cx="8220456" cy="2030730"/>
              </a:xfrm>
              <a:prstGeom prst="rect">
                <a:avLst/>
              </a:prstGeom>
              <a:blipFill>
                <a:blip r:embed="rId4"/>
                <a:stretch>
                  <a:fillRect l="-1780" r="-593" b="-69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BD.48_1#056090ff5?vop=1&amp;pid=8ee3a55b5&amp;color=0,0,0&amp;vtp=1&amp;bbb=1&amp;hs=1"/>
              <p:cNvSpPr/>
              <p:nvPr/>
            </p:nvSpPr>
            <p:spPr>
              <a:xfrm>
                <a:off x="832104" y="35753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（1）小球从圆轨道的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点到斜面的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点的运动时间；</a:t>
                </a:r>
                <a:endParaRPr lang="en-US" altLang="zh-CN" sz="1800" dirty="0"/>
              </a:p>
            </p:txBody>
          </p:sp>
        </mc:Choice>
        <mc:Fallback>
          <p:sp>
            <p:nvSpPr>
              <p:cNvPr id="4" name="QO_8_BD.48_1#056090ff5?vop=1&amp;pid=8ee3a55b5&amp;color=0,0,0&amp;vtp=1&amp;bbb=1&amp;hs=1"/>
              <p:cNvSpPr>
                <a:spLocks noRot="1" noChangeAspect="1" noMove="1" noResize="1" noEditPoints="1" noAdjustHandles="1" noChangeArrowheads="1" noChangeShapeType="1" noTextEdit="1"/>
              </p:cNvSpPr>
              <p:nvPr/>
            </p:nvSpPr>
            <p:spPr>
              <a:xfrm>
                <a:off x="832104" y="3575305"/>
                <a:ext cx="10533888" cy="363855"/>
              </a:xfrm>
              <a:prstGeom prst="rect">
                <a:avLst/>
              </a:prstGeom>
              <a:blipFill>
                <a:blip r:embed="rId5"/>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8_AN.49_1#056090ff5?vop=1&amp;pid=8ee3a55b5&amp;color=0,0,0&amp;vtp=1&amp;bbb=1"/>
              <p:cNvSpPr/>
              <p:nvPr/>
            </p:nvSpPr>
            <p:spPr>
              <a:xfrm>
                <a:off x="832104" y="39905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0.4</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8_AN.49_1#056090ff5?vop=1&amp;pid=8ee3a55b5&amp;color=0,0,0&amp;vtp=1&amp;bbb=1"/>
              <p:cNvSpPr>
                <a:spLocks noRot="1" noChangeAspect="1" noMove="1" noResize="1" noEditPoints="1" noAdjustHandles="1" noChangeArrowheads="1" noChangeShapeType="1" noTextEdit="1"/>
              </p:cNvSpPr>
              <p:nvPr/>
            </p:nvSpPr>
            <p:spPr>
              <a:xfrm>
                <a:off x="832104" y="3990595"/>
                <a:ext cx="10533888" cy="346075"/>
              </a:xfrm>
              <a:prstGeom prst="rect">
                <a:avLst/>
              </a:prstGeom>
              <a:blipFill>
                <a:blip r:embed="rId6"/>
                <a:stretch>
                  <a:fillRect l="-810" b="-89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8_AS.50_1#056090ff5?vop=1&amp;pid=8ee3a55b5&amp;color=0,0,0&amp;vtp=1&amp;bbb=1"/>
              <p:cNvSpPr/>
              <p:nvPr/>
            </p:nvSpPr>
            <p:spPr>
              <a:xfrm>
                <a:off x="832104" y="4348735"/>
                <a:ext cx="10533888" cy="16878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【解析】对小球在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点由重力提供向心力有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小球</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点，由平抛规律有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𝑔𝑡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8_AS.50_1#056090ff5?vop=1&amp;pid=8ee3a55b5&amp;color=0,0,0&amp;vtp=1&amp;bbb=1"/>
              <p:cNvSpPr>
                <a:spLocks noRot="1" noChangeAspect="1" noMove="1" noResize="1" noEditPoints="1" noAdjustHandles="1" noChangeArrowheads="1" noChangeShapeType="1" noTextEdit="1"/>
              </p:cNvSpPr>
              <p:nvPr/>
            </p:nvSpPr>
            <p:spPr>
              <a:xfrm>
                <a:off x="832104" y="4348735"/>
                <a:ext cx="10533888" cy="1687830"/>
              </a:xfrm>
              <a:prstGeom prst="rect">
                <a:avLst/>
              </a:prstGeom>
              <a:blipFill>
                <a:blip r:embed="rId7"/>
                <a:stretch>
                  <a:fillRect l="-1389" b="-83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51_1#66bc234ac?vop=1&amp;pid=8ee3a55b5&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（2）小球第一次经过圆轨道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点时，对轨道的压力.</a:t>
                </a:r>
                <a:endParaRPr lang="en-US" altLang="zh-CN" sz="1800" dirty="0"/>
              </a:p>
            </p:txBody>
          </p:sp>
        </mc:Choice>
        <mc:Fallback>
          <p:sp>
            <p:nvSpPr>
              <p:cNvPr id="2" name="QO_8_BD.51_1#66bc234ac?vop=1&amp;pid=8ee3a55b5&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52_1#66bc234ac?vop=1&amp;pid=8ee3a55b5&amp;color=0,0,0&amp;vtp=1&amp;bbb=1"/>
              <p:cNvSpPr/>
              <p:nvPr/>
            </p:nvSpPr>
            <p:spPr>
              <a:xfrm>
                <a:off x="832104" y="1920495"/>
                <a:ext cx="10533888" cy="363855"/>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，方向竖直向下</a:t>
                </a:r>
                <a:endParaRPr lang="en-US" altLang="zh-CN" sz="100" dirty="0"/>
              </a:p>
            </p:txBody>
          </p:sp>
        </mc:Choice>
        <mc:Fallback>
          <p:sp>
            <p:nvSpPr>
              <p:cNvPr id="3" name="QO_8_AN.52_1#66bc234ac?vop=1&amp;pid=8ee3a55b5&amp;color=0,0,0&amp;vtp=1&amp;bbb=1"/>
              <p:cNvSpPr>
                <a:spLocks noRot="1" noChangeAspect="1" noMove="1" noResize="1" noEditPoints="1" noAdjustHandles="1" noChangeArrowheads="1" noChangeShapeType="1" noTextEdit="1"/>
              </p:cNvSpPr>
              <p:nvPr/>
            </p:nvSpPr>
            <p:spPr>
              <a:xfrm>
                <a:off x="832104" y="1920495"/>
                <a:ext cx="10533888" cy="363855"/>
              </a:xfrm>
              <a:prstGeom prst="rect">
                <a:avLst/>
              </a:prstGeom>
              <a:blipFill>
                <a:blip r:embed="rId4"/>
                <a:stretch>
                  <a:fillRect l="-810"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S.53_1#66bc234ac?vop=1&amp;pid=8ee3a55b5&amp;color=0,0,0&amp;vtp=1&amp;bbb=1&amp;hb=1"/>
              <p:cNvSpPr/>
              <p:nvPr/>
            </p:nvSpPr>
            <p:spPr>
              <a:xfrm>
                <a:off x="832104" y="2293812"/>
                <a:ext cx="10533888" cy="2091627"/>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点，由机械能守恒定律得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𝑚𝑔𝑅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小球</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由牛顿第三定律得</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点拨：用机械能守恒关联</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两点速度，再用牛顿第二定律求轨道支持力</a:t>
                </a:r>
                <a:r>
                  <a:rPr lang="en-US" altLang="zh-CN" sz="1800" b="0" i="0">
                    <a:solidFill>
                      <a:srgbClr val="00A0AF"/>
                    </a:solidFill>
                    <a:latin typeface="微软雅黑" pitchFamily="34" charset="0"/>
                    <a:ea typeface="楷体" pitchFamily="34" charset="-122"/>
                    <a:cs typeface="微软雅黑" pitchFamily="34" charset="-120"/>
                  </a:rPr>
                  <a:t>，最后用</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牛顿第三定律得压力</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,小球对轨道的压力为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60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DengXian" pitchFamily="34" charset="0"/>
                    <a:ea typeface="DengXian" pitchFamily="34" charset="-122"/>
                    <a:cs typeface="DengXian" pitchFamily="34" charset="-120"/>
                  </a:rPr>
                  <a:t>，方向竖直向下.</a:t>
                </a:r>
                <a:endParaRPr lang="en-US" altLang="zh-CN" dirty="0"/>
              </a:p>
            </p:txBody>
          </p:sp>
        </mc:Choice>
        <mc:Fallback>
          <p:sp>
            <p:nvSpPr>
              <p:cNvPr id="4" name="QO_8_AS.53_1#66bc234ac?vop=1&amp;pid=8ee3a55b5&amp;color=0,0,0&amp;vtp=1&amp;bbb=1&amp;hb=1"/>
              <p:cNvSpPr>
                <a:spLocks noRot="1" noChangeAspect="1" noMove="1" noResize="1" noEditPoints="1" noAdjustHandles="1" noChangeArrowheads="1" noChangeShapeType="1" noTextEdit="1"/>
              </p:cNvSpPr>
              <p:nvPr/>
            </p:nvSpPr>
            <p:spPr>
              <a:xfrm>
                <a:off x="832104" y="2293812"/>
                <a:ext cx="10533888" cy="2091627"/>
              </a:xfrm>
              <a:prstGeom prst="rect">
                <a:avLst/>
              </a:prstGeom>
              <a:blipFill>
                <a:blip r:embed="rId5"/>
                <a:stretch>
                  <a:fillRect l="-1389" b="-7289"/>
                </a:stretch>
              </a:blipFill>
              <a:ln/>
            </p:spPr>
            <p:txBody>
              <a:bodyPr/>
              <a:lstStyle/>
              <a:p>
                <a:r>
                  <a:rPr lang="zh-CN" altLang="en-US">
                    <a:noFill/>
                  </a:rPr>
                  <a:t> </a:t>
                </a:r>
              </a:p>
            </p:txBody>
          </p:sp>
        </mc:Fallback>
      </mc:AlternateContent>
      <p:sp>
        <p:nvSpPr>
          <p:cNvPr id="5" name="QO_8_AS.53_1#66bc234ac?vop=1&amp;pid=8ee3a55b5&amp;color=0,0,0&amp;vtp=1&amp;bbb=1&amp;hb=1&amp;uw=1">
            <a:extLst>
              <a:ext uri="{FF2B5EF4-FFF2-40B4-BE49-F238E27FC236}">
                <a16:creationId xmlns:a16="http://schemas.microsoft.com/office/drawing/2014/main" id="{E649F78E-C704-DBA8-0543-A1D3D62828CA}"/>
              </a:ext>
            </a:extLst>
          </p:cNvPr>
          <p:cNvSpPr/>
          <p:nvPr/>
        </p:nvSpPr>
        <p:spPr>
          <a:xfrm>
            <a:off x="832104" y="3652489"/>
            <a:ext cx="18288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bg/>
                                          </p:spTgt>
                                        </p:tgtEl>
                                        <p:attrNameLst>
                                          <p:attrName>style.visibility</p:attrName>
                                        </p:attrNameLst>
                                      </p:cBhvr>
                                      <p:to>
                                        <p:strVal val="visible"/>
                                      </p:to>
                                    </p:set>
                                    <p:anim calcmode="lin" valueType="num">
                                      <p:cBhvr additive="base">
                                        <p:cTn id="4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5">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 calcmode="lin" valueType="num">
                                      <p:cBhvr additive="base">
                                        <p:cTn id="4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7_EX.54_1#8ee3a55b5?vop=1&amp;pid=f21fca9f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恰好能从最高点飞出圆形轨道说明</a:t>
            </a:r>
            <a:r>
              <a:rPr lang="en-US" altLang="zh-CN" sz="1800" b="0" i="0" dirty="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楷体" pitchFamily="34" charset="-122"/>
                <a:cs typeface="微软雅黑" pitchFamily="34" charset="-120"/>
              </a:rPr>
              <a:t>若小球在外轨上运动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临界条件为</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重力提供向心力</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轨道弹力为</a:t>
            </a:r>
            <a:r>
              <a:rPr lang="en-US" altLang="zh-CN" sz="1800" b="0" i="0" dirty="0">
                <a:solidFill>
                  <a:srgbClr val="000000"/>
                </a:solidFill>
                <a:latin typeface="微软雅黑" pitchFamily="34" charset="0"/>
                <a:ea typeface="微软雅黑" pitchFamily="34" charset="-122"/>
                <a:cs typeface="微软雅黑" pitchFamily="34" charset="-120"/>
              </a:rPr>
              <a:t>0”；②</a:t>
            </a:r>
            <a:r>
              <a:rPr lang="en-US" altLang="zh-CN" sz="1800" b="0" i="0" dirty="0">
                <a:solidFill>
                  <a:srgbClr val="000000"/>
                </a:solidFill>
                <a:latin typeface="微软雅黑" pitchFamily="34" charset="0"/>
                <a:ea typeface="楷体" pitchFamily="34" charset="-122"/>
                <a:cs typeface="微软雅黑" pitchFamily="34" charset="-120"/>
              </a:rPr>
              <a:t>若小球在管内运动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临界速度可为</a:t>
            </a:r>
            <a:r>
              <a:rPr lang="en-US" altLang="zh-CN" sz="1800" b="0" i="0" dirty="0">
                <a:solidFill>
                  <a:srgbClr val="000000"/>
                </a:solidFill>
                <a:latin typeface="微软雅黑" pitchFamily="34" charset="0"/>
                <a:ea typeface="微软雅黑" pitchFamily="34" charset="-122"/>
                <a:cs typeface="微软雅黑" pitchFamily="34" charset="-120"/>
              </a:rPr>
              <a:t>0，</a:t>
            </a:r>
            <a:r>
              <a:rPr lang="en-US" altLang="zh-CN" sz="1800" b="0" i="0" dirty="0">
                <a:solidFill>
                  <a:srgbClr val="000000"/>
                </a:solidFill>
                <a:latin typeface="微软雅黑" pitchFamily="34" charset="0"/>
                <a:ea typeface="楷体" pitchFamily="34" charset="-122"/>
                <a:cs typeface="微软雅黑" pitchFamily="34" charset="-120"/>
              </a:rPr>
              <a:t>需明确轨道类型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本题为外轨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按重力提供向</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心力计算</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3ed490808.fixed?pid=6a4ae6b46&amp;color=255,240,0&amp;vtp=1&amp;bbb=1"/>
          <p:cNvSpPr/>
          <p:nvPr/>
        </p:nvSpPr>
        <p:spPr>
          <a:xfrm>
            <a:off x="0" y="1527048"/>
            <a:ext cx="12188952" cy="1014984"/>
          </a:xfrm>
          <a:prstGeom prst="rect">
            <a:avLst/>
          </a:prstGeom>
          <a:noFill/>
          <a:ln/>
        </p:spPr>
        <p:txBody>
          <a:bodyPr wrap="none" lIns="0" tIns="0" rIns="0" bIns="0" rtlCol="0" anchor="ctr"/>
          <a:lstStyle/>
          <a:p>
            <a:pPr algn="ctr" latinLnBrk="1">
              <a:lnSpc>
                <a:spcPts val="7500"/>
              </a:lnSpc>
            </a:pPr>
            <a:r>
              <a:rPr lang="en-US" altLang="zh-CN" sz="6000" b="1" i="0" dirty="0">
                <a:solidFill>
                  <a:srgbClr val="FFF000"/>
                </a:solidFill>
                <a:latin typeface="微软雅黑" pitchFamily="34" charset="0"/>
                <a:ea typeface="微软雅黑" pitchFamily="34" charset="-122"/>
                <a:cs typeface="微软雅黑" pitchFamily="34" charset="-120"/>
              </a:rPr>
              <a:t>课时1</a:t>
            </a:r>
            <a:endParaRPr lang="en-US" altLang="zh-CN" sz="6000" dirty="0"/>
          </a:p>
        </p:txBody>
      </p:sp>
      <p:sp>
        <p:nvSpPr>
          <p:cNvPr id="3" name="C_3_BD#3ed490808.fixed?pid=6a4ae6b46&amp;color=255,240,0&amp;vtp=1&amp;bbb=1"/>
          <p:cNvSpPr/>
          <p:nvPr/>
        </p:nvSpPr>
        <p:spPr>
          <a:xfrm>
            <a:off x="0" y="2807208"/>
            <a:ext cx="12188952" cy="1014984"/>
          </a:xfrm>
          <a:prstGeom prst="rect">
            <a:avLst/>
          </a:prstGeom>
          <a:noFill/>
          <a:ln/>
        </p:spPr>
        <p:txBody>
          <a:bodyPr wrap="none" lIns="0" tIns="0" rIns="0" bIns="0" rtlCol="0" anchor="ctr"/>
          <a:lstStyle/>
          <a:p>
            <a:pPr algn="ctr" latinLnBrk="1">
              <a:lnSpc>
                <a:spcPts val="7500"/>
              </a:lnSpc>
            </a:pPr>
            <a:r>
              <a:rPr lang="en-US" altLang="zh-CN" sz="6000" b="0" i="0" dirty="0">
                <a:solidFill>
                  <a:srgbClr val="FFF000"/>
                </a:solidFill>
                <a:latin typeface="微软雅黑" pitchFamily="34" charset="0"/>
                <a:ea typeface="微软雅黑" pitchFamily="34" charset="-122"/>
                <a:cs typeface="微软雅黑" pitchFamily="34" charset="-120"/>
              </a:rPr>
              <a:t>机械能守恒定律的理解及应用</a:t>
            </a:r>
            <a:endParaRPr lang="en-US" altLang="zh-CN" sz="6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ad0cfcce7?vop=1&amp;pid=56e6c61c8&amp;color=0,0,0&amp;vtp=1&amp;bt=1&amp;bbb=1&amp;hb=1"/>
          <p:cNvSpPr/>
          <p:nvPr/>
        </p:nvSpPr>
        <p:spPr>
          <a:xfrm>
            <a:off x="832104" y="1512000"/>
            <a:ext cx="10533888" cy="7575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如图是某运动员在撑杆跳比赛过程中通过频闪照相机获得的一组合成照片</a:t>
            </a:r>
            <a:r>
              <a:rPr lang="en-US" altLang="zh-CN" sz="1800" b="0" i="0">
                <a:solidFill>
                  <a:srgbClr val="000000"/>
                </a:solidFill>
                <a:latin typeface="微软雅黑" pitchFamily="34" charset="0"/>
                <a:ea typeface="微软雅黑" pitchFamily="34" charset="-122"/>
                <a:cs typeface="微软雅黑" pitchFamily="34" charset="-120"/>
              </a:rPr>
              <a:t>，相邻两图之间的时间间隔</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相等</a:t>
            </a:r>
            <a:r>
              <a:rPr lang="en-US" altLang="zh-CN" b="0" i="0" dirty="0">
                <a:solidFill>
                  <a:srgbClr val="000000"/>
                </a:solidFill>
                <a:latin typeface="微软雅黑" pitchFamily="34" charset="0"/>
                <a:ea typeface="微软雅黑" pitchFamily="34" charset="-122"/>
                <a:cs typeface="微软雅黑" pitchFamily="34" charset="-120"/>
              </a:rPr>
              <a:t>（杆可视为轻质弹性杆），</a:t>
            </a:r>
            <a:r>
              <a:rPr lang="en-US" altLang="zh-CN" b="0" i="0">
                <a:solidFill>
                  <a:srgbClr val="000000"/>
                </a:solidFill>
                <a:latin typeface="微软雅黑" pitchFamily="34" charset="0"/>
                <a:ea typeface="微软雅黑" pitchFamily="34" charset="-122"/>
                <a:cs typeface="微软雅黑" pitchFamily="34" charset="-120"/>
              </a:rPr>
              <a:t>则下列说法中正确的是(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6_AN.2_1#ad0cfcce7.bracket?vop=1&amp;pid=56e6c61c8&amp;color=0,0,0&amp;vpa=1&amp;vtp=1"/>
          <p:cNvSpPr/>
          <p:nvPr/>
        </p:nvSpPr>
        <p:spPr>
          <a:xfrm>
            <a:off x="6501860" y="1913257"/>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6_BD.1_2#ad0cfcce7?vop=1&amp;pid=56e6c61c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33672" y="2403032"/>
            <a:ext cx="3721608"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1_3#ad0cfcce7.choices?vop=1&amp;pid=56e6c61c8&amp;color=0,0,0&amp;vtp=1&amp;bbb=1"/>
          <p:cNvSpPr/>
          <p:nvPr/>
        </p:nvSpPr>
        <p:spPr>
          <a:xfrm>
            <a:off x="832104" y="3698432"/>
            <a:ext cx="10533888" cy="757555"/>
          </a:xfrm>
          <a:prstGeom prst="rect">
            <a:avLst/>
          </a:prstGeom>
          <a:noFill/>
          <a:ln/>
        </p:spPr>
        <p:txBody>
          <a:bodyPr wrap="none" lIns="0" tIns="0" rIns="0" bIns="0" rtlCol="0" anchor="t"/>
          <a:lstStyle/>
          <a:p>
            <a:pPr latinLnBrk="1">
              <a:lnSpc>
                <a:spcPts val="32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从1到3的过程中</a:t>
            </a:r>
            <a:r>
              <a:rPr lang="en-US" altLang="zh-CN" sz="1800" b="0" i="0">
                <a:solidFill>
                  <a:srgbClr val="000000"/>
                </a:solidFill>
                <a:latin typeface="微软雅黑" pitchFamily="34" charset="0"/>
                <a:ea typeface="微软雅黑" pitchFamily="34" charset="-122"/>
                <a:cs typeface="微软雅黑" pitchFamily="34" charset="-120"/>
              </a:rPr>
              <a:t>，运动员的动能减小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从4到7的过程中，杆的弹性势能增大</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从6到8的过程中</a:t>
            </a:r>
            <a:r>
              <a:rPr lang="en-US" altLang="zh-CN" sz="1800" b="0" i="0">
                <a:solidFill>
                  <a:srgbClr val="000000"/>
                </a:solidFill>
                <a:latin typeface="微软雅黑" pitchFamily="34" charset="0"/>
                <a:ea typeface="微软雅黑" pitchFamily="34" charset="-122"/>
                <a:cs typeface="微软雅黑" pitchFamily="34" charset="-120"/>
              </a:rPr>
              <a:t>，运动员的重力势能减小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从6到8的过程中，杆的弹性势能减小</a:t>
            </a:r>
            <a:endParaRPr lang="en-US" altLang="zh-CN" sz="1800" dirty="0"/>
          </a:p>
        </p:txBody>
      </p:sp>
      <p:sp>
        <p:nvSpPr>
          <p:cNvPr id="6" name="QC_6_AS.3_1#ad0cfcce7?vop=1&amp;pid=56e6c61c8&amp;color=0,0,0&amp;vtp=1&amp;bbb=1&amp;hb=1"/>
          <p:cNvSpPr/>
          <p:nvPr/>
        </p:nvSpPr>
        <p:spPr>
          <a:xfrm>
            <a:off x="832104" y="4504629"/>
            <a:ext cx="10533888" cy="15735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【解析】从1到3的过程中，由于题图无法反映位移大小，故无法判断速度变化情况</a:t>
            </a:r>
            <a:r>
              <a:rPr lang="en-US" altLang="zh-CN" sz="1800" b="0" i="0">
                <a:solidFill>
                  <a:srgbClr val="000000"/>
                </a:solidFill>
                <a:latin typeface="微软雅黑" pitchFamily="34" charset="0"/>
                <a:ea typeface="微软雅黑" pitchFamily="34" charset="-122"/>
                <a:cs typeface="微软雅黑" pitchFamily="34" charset="-120"/>
              </a:rPr>
              <a:t>，即动能变化情况未</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知</a:t>
            </a:r>
            <a:r>
              <a:rPr lang="en-US" altLang="zh-CN" sz="1800" b="0" i="0" dirty="0">
                <a:solidFill>
                  <a:srgbClr val="000000"/>
                </a:solidFill>
                <a:latin typeface="微软雅黑" pitchFamily="34" charset="0"/>
                <a:ea typeface="微软雅黑" pitchFamily="34" charset="-122"/>
                <a:cs typeface="微软雅黑" pitchFamily="34" charset="-120"/>
              </a:rPr>
              <a:t>，故A错误；从4到7的过程中，杆的形变量先增大后减小，故杆的弹性势能先增大后减小，故B</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从</a:t>
            </a:r>
            <a:r>
              <a:rPr lang="en-US" altLang="zh-CN" sz="1800" b="0" i="0" dirty="0">
                <a:solidFill>
                  <a:srgbClr val="000000"/>
                </a:solidFill>
                <a:latin typeface="微软雅黑" pitchFamily="34" charset="0"/>
                <a:ea typeface="微软雅黑" pitchFamily="34" charset="-122"/>
                <a:cs typeface="微软雅黑" pitchFamily="34" charset="-120"/>
              </a:rPr>
              <a:t>6到8的过程中，运动员的高度逐渐增大，重力势能逐渐增大，故C错误；从6到8的过程中</a:t>
            </a:r>
            <a:r>
              <a:rPr lang="en-US" altLang="zh-CN" sz="1800" b="0" i="0">
                <a:solidFill>
                  <a:srgbClr val="000000"/>
                </a:solidFill>
                <a:latin typeface="微软雅黑" pitchFamily="34" charset="0"/>
                <a:ea typeface="微软雅黑" pitchFamily="34" charset="-122"/>
                <a:cs typeface="微软雅黑" pitchFamily="34" charset="-120"/>
              </a:rPr>
              <a:t>，杆的形变量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逐渐减小</a:t>
            </a:r>
            <a:r>
              <a:rPr lang="en-US" altLang="zh-CN" b="0" i="0" dirty="0">
                <a:solidFill>
                  <a:srgbClr val="000000"/>
                </a:solidFill>
                <a:latin typeface="微软雅黑" pitchFamily="34" charset="0"/>
                <a:ea typeface="微软雅黑" pitchFamily="34" charset="-122"/>
                <a:cs typeface="微软雅黑" pitchFamily="34" charset="-120"/>
              </a:rPr>
              <a:t>，弹性势能逐渐减小，故D正确.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EX.4_1#ad0cfcce7?vop=1&amp;pid=56e6c61c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撑杆跳能量变化</a:t>
            </a:r>
            <a:r>
              <a:rPr lang="en-US" altLang="zh-CN" sz="1800" b="0" i="0" dirty="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楷体" pitchFamily="34" charset="-122"/>
                <a:cs typeface="微软雅黑" pitchFamily="34" charset="-120"/>
              </a:rPr>
              <a:t>助跑阶段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动能增加</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势能不变</a:t>
            </a:r>
            <a:r>
              <a:rPr lang="en-US" altLang="zh-CN" sz="1800" b="0" i="0" dirty="0">
                <a:solidFill>
                  <a:srgbClr val="000000"/>
                </a:solidFill>
                <a:latin typeface="微软雅黑" pitchFamily="34" charset="0"/>
                <a:ea typeface="微软雅黑" pitchFamily="34" charset="-122"/>
                <a:cs typeface="微软雅黑" pitchFamily="34" charset="-120"/>
              </a:rPr>
              <a:t>）；②</a:t>
            </a:r>
            <a:r>
              <a:rPr lang="en-US" altLang="zh-CN" sz="1800" b="0" i="0" dirty="0">
                <a:solidFill>
                  <a:srgbClr val="000000"/>
                </a:solidFill>
                <a:latin typeface="微软雅黑" pitchFamily="34" charset="0"/>
                <a:ea typeface="楷体" pitchFamily="34" charset="-122"/>
                <a:cs typeface="微软雅黑" pitchFamily="34" charset="-120"/>
              </a:rPr>
              <a:t>撑杆形变阶段</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动能转化为弹性势</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能和重力势能</a:t>
            </a:r>
            <a:r>
              <a:rPr lang="en-US" altLang="zh-CN" sz="1800" b="0" i="0" dirty="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楷体" pitchFamily="34" charset="-122"/>
                <a:cs typeface="微软雅黑" pitchFamily="34" charset="-120"/>
              </a:rPr>
              <a:t>撑杆形变恢复阶段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弹性势能转化为动能和重力势能</a:t>
            </a:r>
            <a:r>
              <a:rPr lang="en-US" altLang="zh-CN" sz="1800" b="0" i="0" dirty="0">
                <a:solidFill>
                  <a:srgbClr val="000000"/>
                </a:solidFill>
                <a:latin typeface="微软雅黑" pitchFamily="34" charset="0"/>
                <a:ea typeface="微软雅黑" pitchFamily="34" charset="-122"/>
                <a:cs typeface="微软雅黑" pitchFamily="34" charset="-120"/>
              </a:rPr>
              <a:t>）；④</a:t>
            </a:r>
            <a:r>
              <a:rPr lang="en-US" altLang="zh-CN" sz="1800" b="0" i="0" dirty="0">
                <a:solidFill>
                  <a:srgbClr val="000000"/>
                </a:solidFill>
                <a:latin typeface="微软雅黑" pitchFamily="34" charset="0"/>
                <a:ea typeface="楷体" pitchFamily="34" charset="-122"/>
                <a:cs typeface="微软雅黑" pitchFamily="34" charset="-120"/>
              </a:rPr>
              <a:t>下落阶段</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重力势能转化</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为动能</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分阶段结合速度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高度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形变判断能量变化</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5_1#f4ac8ce96?vop=1&amp;pid=3a5e05e3c&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6_1#f4ac8ce96.bracket?vop=1&amp;pid=3a5e05e3c&amp;color=0,0,0&amp;vpa=2&amp;vtp=1"/>
          <p:cNvSpPr/>
          <p:nvPr/>
        </p:nvSpPr>
        <p:spPr>
          <a:xfrm>
            <a:off x="31474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5_2#f4ac8ce96.choices?vop=1&amp;pid=3a5e05e3c&amp;color=0,0,0&amp;vtp=1&amp;bbb=1"/>
          <p:cNvSpPr/>
          <p:nvPr/>
        </p:nvSpPr>
        <p:spPr>
          <a:xfrm>
            <a:off x="832104" y="192278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做匀速圆周运动的物体机械能一定守恒</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做变速运动的物体机械能不可能守恒</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做平抛运动的物体机械能一定守恒</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做自由落体运动的物体机械能可能不守恒</a:t>
            </a:r>
            <a:endParaRPr lang="en-US" altLang="zh-CN" sz="1800" dirty="0"/>
          </a:p>
        </p:txBody>
      </p:sp>
      <p:sp>
        <p:nvSpPr>
          <p:cNvPr id="5" name="QC_6_EX.7_1#f4ac8ce96?vop=1&amp;pid=3a5e05e3c&amp;color=0,0,0&amp;vtp=1&amp;bbb=1&amp;hb=1"/>
          <p:cNvSpPr/>
          <p:nvPr/>
        </p:nvSpPr>
        <p:spPr>
          <a:xfrm>
            <a:off x="832104" y="2742565"/>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本题用到通法攻略</a:t>
            </a:r>
            <a:r>
              <a:rPr lang="en-US" altLang="zh-CN" sz="1800" b="0" i="0" dirty="0">
                <a:solidFill>
                  <a:srgbClr val="000000"/>
                </a:solidFill>
                <a:latin typeface="微软雅黑" pitchFamily="34" charset="0"/>
                <a:ea typeface="微软雅黑" pitchFamily="34" charset="-122"/>
                <a:cs typeface="微软雅黑" pitchFamily="34" charset="-120"/>
              </a:rPr>
              <a:t>30</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做功分析法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分析除重力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弹力外其他力的做功情况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能量转</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化法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判断是否有其他能量产生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逐一分析选项中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对象</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的受力及能量变化</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判断是否只有重力或</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弹力做功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机械能是否守恒</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6" name="QC_6_AS.8_1#f4ac8ce96?vop=1&amp;pid=3a5e05e3c&amp;color=0,0,0&amp;vtp=1&amp;bbb=1&amp;hb=1"/>
          <p:cNvSpPr/>
          <p:nvPr/>
        </p:nvSpPr>
        <p:spPr>
          <a:xfrm>
            <a:off x="832104" y="3987165"/>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【解析】做匀速圆周运动的物体，机械能不一定守恒，如在竖直平面内做匀速圆周运动的物体，</a:t>
            </a:r>
            <a:r>
              <a:rPr lang="en-US" altLang="zh-CN" sz="1800" b="0" i="0">
                <a:solidFill>
                  <a:srgbClr val="000000"/>
                </a:solidFill>
                <a:latin typeface="微软雅黑" pitchFamily="34" charset="0"/>
                <a:ea typeface="微软雅黑" pitchFamily="34" charset="-122"/>
                <a:cs typeface="微软雅黑" pitchFamily="34" charset="-120"/>
              </a:rPr>
              <a:t>动能不变，</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重力势能不断变化</a:t>
            </a:r>
            <a:r>
              <a:rPr lang="en-US" altLang="zh-CN" sz="1800" b="0" i="0" dirty="0">
                <a:solidFill>
                  <a:srgbClr val="000000"/>
                </a:solidFill>
                <a:latin typeface="微软雅黑" pitchFamily="34" charset="0"/>
                <a:ea typeface="微软雅黑" pitchFamily="34" charset="-122"/>
                <a:cs typeface="微软雅黑" pitchFamily="34" charset="-120"/>
              </a:rPr>
              <a:t>，机械能就不断变化，故A错误；变速运动的物体机械能可能守恒</a:t>
            </a:r>
            <a:r>
              <a:rPr lang="en-US" altLang="zh-CN" sz="1800" b="0" i="0">
                <a:solidFill>
                  <a:srgbClr val="000000"/>
                </a:solidFill>
                <a:latin typeface="微软雅黑" pitchFamily="34" charset="0"/>
                <a:ea typeface="微软雅黑" pitchFamily="34" charset="-122"/>
                <a:cs typeface="微软雅黑" pitchFamily="34" charset="-120"/>
              </a:rPr>
              <a:t>，如在竖直面内做平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抛运动的物体</a:t>
            </a:r>
            <a:r>
              <a:rPr lang="en-US" altLang="zh-CN" sz="1800" b="0" i="0" dirty="0">
                <a:solidFill>
                  <a:srgbClr val="000000"/>
                </a:solidFill>
                <a:latin typeface="微软雅黑" pitchFamily="34" charset="0"/>
                <a:ea typeface="微软雅黑" pitchFamily="34" charset="-122"/>
                <a:cs typeface="微软雅黑" pitchFamily="34" charset="-120"/>
              </a:rPr>
              <a:t>，其运动过程中只有重力做功，机械能一定守恒，故B错误，C正确</a:t>
            </a:r>
            <a:r>
              <a:rPr lang="en-US" altLang="zh-CN" sz="1800" b="0" i="0">
                <a:solidFill>
                  <a:srgbClr val="000000"/>
                </a:solidFill>
                <a:latin typeface="微软雅黑" pitchFamily="34" charset="0"/>
                <a:ea typeface="微软雅黑" pitchFamily="34" charset="-122"/>
                <a:cs typeface="微软雅黑" pitchFamily="34" charset="-120"/>
              </a:rPr>
              <a:t>；做自由落体运动的物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体</a:t>
            </a:r>
            <a:r>
              <a:rPr lang="en-US" altLang="zh-CN" b="0" i="0" dirty="0">
                <a:solidFill>
                  <a:srgbClr val="000000"/>
                </a:solidFill>
                <a:latin typeface="微软雅黑" pitchFamily="34" charset="0"/>
                <a:ea typeface="微软雅黑" pitchFamily="34" charset="-122"/>
                <a:cs typeface="微软雅黑" pitchFamily="34" charset="-120"/>
              </a:rPr>
              <a:t>，其运动过程中只有重力做功，机械能一定守恒，故D错误.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anim calcmode="lin" valueType="num">
                                      <p:cBhvr additive="base">
                                        <p:cTn id="4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anim calcmode="lin" valueType="num">
                                      <p:cBhvr additive="base">
                                        <p:cTn id="5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BD.9_1#fa193aef7?vop=1&amp;pid=3a5e05e3c&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a:t>
            </a:r>
            <a:r>
              <a:rPr lang="en-US" altLang="zh-CN" sz="1800" b="0" i="0">
                <a:solidFill>
                  <a:srgbClr val="000000"/>
                </a:solidFill>
                <a:latin typeface="微软雅黑" pitchFamily="34" charset="0"/>
                <a:ea typeface="微软雅黑" pitchFamily="34" charset="-122"/>
                <a:cs typeface="微软雅黑" pitchFamily="34" charset="-120"/>
              </a:rPr>
              <a:t>下列关于机械能是否守恒的判断正确的是(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10_1#fa193aef7.bracket?vop=1&amp;pid=3a5e05e3c&amp;color=0,0,0&amp;vpa=3&amp;vtp=1&amp;bbb=1"/>
          <p:cNvSpPr/>
          <p:nvPr/>
        </p:nvSpPr>
        <p:spPr>
          <a:xfrm>
            <a:off x="7516272" y="1504950"/>
            <a:ext cx="4968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CD</a:t>
            </a:r>
            <a:endParaRPr lang="en-US" altLang="zh-CN" dirty="0"/>
          </a:p>
        </p:txBody>
      </p:sp>
      <p:pic>
        <p:nvPicPr>
          <p:cNvPr id="4" name="QC_6_BD.9_3#fa193aef7?iti=1&amp;htil=1&amp;vop=1&amp;pid=3a5e05e3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755648" y="2094230"/>
            <a:ext cx="786384"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9_4#fa193aef7?iti=2&amp;htil=1&amp;vop=1&amp;pid=3a5e05e3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97680" y="2414270"/>
            <a:ext cx="950976" cy="6858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9_5#fa193aef7?iti=3&amp;htil=1&amp;vop=1&amp;pid=3a5e05e3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995160" y="2002790"/>
            <a:ext cx="832104"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9_6#fa193aef7?iti=4&amp;htil=1&amp;vop=1&amp;pid=3a5e05e3c&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573768" y="2231390"/>
            <a:ext cx="950976"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6_BD.9_7#fa193aef7?iti=1&amp;htil=1&amp;vop=1&amp;pid=3a5e05e3c&amp;color=0,0,0&amp;vtp=1"/>
          <p:cNvSpPr/>
          <p:nvPr/>
        </p:nvSpPr>
        <p:spPr>
          <a:xfrm>
            <a:off x="2008346" y="322707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9" name="QC_6_BD.9_8#fa193aef7?iti=2&amp;htil=1&amp;vop=1&amp;pid=3a5e05e3c&amp;color=0,0,0&amp;vtp=1"/>
          <p:cNvSpPr/>
          <p:nvPr/>
        </p:nvSpPr>
        <p:spPr>
          <a:xfrm>
            <a:off x="4632674" y="322707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10" name="QC_6_BD.9_9#fa193aef7?iti=3&amp;htil=1&amp;vop=1&amp;pid=3a5e05e3c&amp;color=0,0,0&amp;vtp=1"/>
          <p:cNvSpPr/>
          <p:nvPr/>
        </p:nvSpPr>
        <p:spPr>
          <a:xfrm>
            <a:off x="7270717" y="322707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
        <p:nvSpPr>
          <p:cNvPr id="11" name="QC_6_BD.9_10#fa193aef7?iti=4&amp;htil=1&amp;vop=1&amp;pid=3a5e05e3c&amp;color=0,0,0&amp;vtp=1"/>
          <p:cNvSpPr/>
          <p:nvPr/>
        </p:nvSpPr>
        <p:spPr>
          <a:xfrm>
            <a:off x="9908763" y="3236214"/>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丁</a:t>
            </a:r>
            <a:endParaRPr lang="en-US" altLang="zh-CN" sz="1800" dirty="0"/>
          </a:p>
        </p:txBody>
      </p:sp>
      <mc:AlternateContent xmlns:mc="http://schemas.openxmlformats.org/markup-compatibility/2006">
        <mc:Choice xmlns:a14="http://schemas.microsoft.com/office/drawing/2010/main" Requires="a14">
          <p:sp>
            <p:nvSpPr>
              <p:cNvPr id="12" name="QC_6_BD.9_11#fa193aef7.choices?vop=1&amp;pid=3a5e05e3c&amp;color=0,0,0&amp;vtp=1&amp;bbb=1"/>
              <p:cNvSpPr/>
              <p:nvPr/>
            </p:nvSpPr>
            <p:spPr>
              <a:xfrm>
                <a:off x="832104" y="361569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图甲中，物体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将弹簧压缩的过程中，物体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机械能守恒</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图乙中，物体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沿固定斜面匀速下滑，物体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机械能守恒</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图丙中，不计滑轮质量和任何阻力时，在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加速下落，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加速上升过程中，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组成的系统机械能守恒</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图丁中，忽略空气阻力，系在轻绳一端的小球向下摆动，小球机械能守恒</a:t>
                </a:r>
                <a:endParaRPr lang="en-US" altLang="zh-CN" sz="1800" dirty="0"/>
              </a:p>
            </p:txBody>
          </p:sp>
        </mc:Choice>
        <mc:Fallback>
          <p:sp>
            <p:nvSpPr>
              <p:cNvPr id="12" name="QC_6_BD.9_11#fa193aef7.choices?vop=1&amp;pid=3a5e05e3c&amp;color=0,0,0&amp;vtp=1&amp;bbb=1"/>
              <p:cNvSpPr>
                <a:spLocks noRot="1" noChangeAspect="1" noMove="1" noResize="1" noEditPoints="1" noAdjustHandles="1" noChangeArrowheads="1" noChangeShapeType="1" noTextEdit="1"/>
              </p:cNvSpPr>
              <p:nvPr/>
            </p:nvSpPr>
            <p:spPr>
              <a:xfrm>
                <a:off x="832104" y="3615690"/>
                <a:ext cx="10533888" cy="1608455"/>
              </a:xfrm>
              <a:prstGeom prst="rect">
                <a:avLst/>
              </a:prstGeom>
              <a:blipFill>
                <a:blip r:embed="rId7"/>
                <a:stretch>
                  <a:fillRect l="-1389" r="-1505" b="-9091"/>
                </a:stretch>
              </a:blipFill>
              <a:ln/>
            </p:spPr>
            <p:txBody>
              <a:bodyPr/>
              <a:lstStyle/>
              <a:p>
                <a:r>
                  <a:rPr lang="zh-CN" altLang="en-US">
                    <a:noFill/>
                  </a:rPr>
                  <a:t> </a:t>
                </a:r>
              </a:p>
            </p:txBody>
          </p:sp>
        </mc:Fallback>
      </mc:AlternateContent>
      <p:sp>
        <p:nvSpPr>
          <p:cNvPr id="13" name="QC_6_EX.11_1#fa193aef7?vop=1&amp;pid=3a5e05e3c&amp;color=0,0,0&amp;vtp=1&amp;bbb=1&amp;hb=1"/>
          <p:cNvSpPr/>
          <p:nvPr/>
        </p:nvSpPr>
        <p:spPr>
          <a:xfrm>
            <a:off x="832104" y="526288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本题用到通法攻略</a:t>
            </a:r>
            <a:r>
              <a:rPr lang="en-US" altLang="zh-CN" sz="1800" b="0" i="0" dirty="0">
                <a:solidFill>
                  <a:srgbClr val="000000"/>
                </a:solidFill>
                <a:latin typeface="微软雅黑" pitchFamily="34" charset="0"/>
                <a:ea typeface="微软雅黑" pitchFamily="34" charset="-122"/>
                <a:cs typeface="微软雅黑" pitchFamily="34" charset="-120"/>
              </a:rPr>
              <a:t>30</a:t>
            </a:r>
            <a:r>
              <a:rPr lang="en-US" altLang="zh-CN" sz="1800" b="0" i="0" dirty="0">
                <a:solidFill>
                  <a:srgbClr val="000000"/>
                </a:solidFill>
                <a:latin typeface="微软雅黑" pitchFamily="34" charset="0"/>
                <a:ea typeface="楷体" pitchFamily="34" charset="-122"/>
                <a:cs typeface="微软雅黑" pitchFamily="34" charset="-120"/>
              </a:rPr>
              <a:t>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做功分析法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分析系统内外力做功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和</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能量转化法</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判断系统</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能量转化</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对甲</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乙</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丙</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丁图分别确定研究系统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分析内力和外力的做功情况</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判断机械能是否守恒</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bg/>
                                          </p:spTgt>
                                        </p:tgtEl>
                                        <p:attrNameLst>
                                          <p:attrName>style.visibility</p:attrName>
                                        </p:attrNameLst>
                                      </p:cBhvr>
                                      <p:to>
                                        <p:strVal val="visible"/>
                                      </p:to>
                                    </p:set>
                                    <p:anim calcmode="lin" valueType="num">
                                      <p:cBhvr additive="base">
                                        <p:cTn id="1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xEl>
                                              <p:pRg st="1" end="1"/>
                                            </p:txEl>
                                          </p:spTgt>
                                        </p:tgtEl>
                                        <p:attrNameLst>
                                          <p:attrName>style.visibility</p:attrName>
                                        </p:attrNameLst>
                                      </p:cBhvr>
                                      <p:to>
                                        <p:strVal val="visible"/>
                                      </p:to>
                                    </p:set>
                                    <p:anim calcmode="lin" valueType="num">
                                      <p:cBhvr additive="base">
                                        <p:cTn id="2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fa193aef7?vop=1&amp;pid=3a5e05e3c&amp;color=0,0,0&amp;vtp=1&amp;bt=1&amp;bbb=1&amp;hb=1"/>
              <p:cNvSpPr/>
              <p:nvPr/>
            </p:nvSpPr>
            <p:spPr>
              <a:xfrm>
                <a:off x="832104" y="151200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【解析】图甲中，物体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将弹簧压缩的过程中，弹簧弹力对物体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做负功，物体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机械能不守恒，物体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弹簧组成的系统机械能守恒</a:t>
                </a:r>
                <a:r>
                  <a:rPr lang="en-US" altLang="zh-CN" sz="1800" b="0" i="0" dirty="0">
                    <a:solidFill>
                      <a:srgbClr val="000000"/>
                    </a:solidFill>
                    <a:latin typeface="微软雅黑" pitchFamily="34" charset="0"/>
                    <a:ea typeface="微软雅黑" pitchFamily="34" charset="-122"/>
                    <a:cs typeface="微软雅黑" pitchFamily="34" charset="-120"/>
                  </a:rPr>
                  <a:t>，故A错误；图乙中，物体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沿固定斜面匀速下滑，说明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受到摩擦力的作用，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机械能在减少，故B错误；图丙中，不计任何阻力和定滑轮质量时，在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加速下落、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加速上升过程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中</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组成的系统只有重力和系统内弹力做功，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组成的系统机械能守恒，故C正确；图丁中</a:t>
                </a:r>
                <a:r>
                  <a:rPr lang="en-US" altLang="zh-CN" sz="1800" b="0" i="0">
                    <a:solidFill>
                      <a:srgbClr val="000000"/>
                    </a:solidFill>
                    <a:latin typeface="微软雅黑" pitchFamily="34" charset="0"/>
                    <a:ea typeface="微软雅黑" pitchFamily="34" charset="-122"/>
                    <a:cs typeface="微软雅黑" pitchFamily="34" charset="-120"/>
                  </a:rPr>
                  <a:t>，系</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在轻绳一端的小球向下摆动时</a:t>
                </a:r>
                <a:r>
                  <a:rPr lang="en-US" altLang="zh-CN" b="0" i="0" dirty="0">
                    <a:solidFill>
                      <a:srgbClr val="000000"/>
                    </a:solidFill>
                    <a:latin typeface="微软雅黑" pitchFamily="34" charset="0"/>
                    <a:ea typeface="微软雅黑" pitchFamily="34" charset="-122"/>
                    <a:cs typeface="微软雅黑" pitchFamily="34" charset="-120"/>
                  </a:rPr>
                  <a:t>，只有重力做功，轻绳拉力不做功，则小球机械能守恒，故D正确.</a:t>
                </a:r>
                <a:endParaRPr lang="en-US" altLang="zh-CN" dirty="0"/>
              </a:p>
            </p:txBody>
          </p:sp>
        </mc:Choice>
        <mc:Fallback>
          <p:sp>
            <p:nvSpPr>
              <p:cNvPr id="2" name="QC_6_AS.12_1#fa193aef7?vop=1&amp;pid=3a5e05e3c&amp;color=0,0,0&amp;vtp=1&amp;bt=1&amp;bbb=1&amp;hb=1"/>
              <p:cNvSpPr>
                <a:spLocks noRot="1" noChangeAspect="1" noMove="1" noResize="1" noEditPoints="1" noAdjustHandles="1" noChangeArrowheads="1" noChangeShapeType="1" noTextEdit="1"/>
              </p:cNvSpPr>
              <p:nvPr/>
            </p:nvSpPr>
            <p:spPr>
              <a:xfrm>
                <a:off x="832104" y="1512000"/>
                <a:ext cx="10533888" cy="2030730"/>
              </a:xfrm>
              <a:prstGeom prst="rect">
                <a:avLst/>
              </a:prstGeom>
              <a:blipFill>
                <a:blip r:embed="rId3"/>
                <a:stretch>
                  <a:fillRect l="-1389" r="-1505" b="-6907"/>
                </a:stretch>
              </a:blipFill>
              <a:ln/>
            </p:spPr>
            <p:txBody>
              <a:bodyPr/>
              <a:lstStyle/>
              <a:p>
                <a:r>
                  <a:rPr lang="zh-CN" altLang="en-US">
                    <a:noFill/>
                  </a:rPr>
                  <a:t> </a:t>
                </a:r>
              </a:p>
            </p:txBody>
          </p:sp>
        </mc:Fallback>
      </mc:AlternateContent>
      <p:sp>
        <p:nvSpPr>
          <p:cNvPr id="3" name="QC_6_EX.13_1#fa193aef7?vop=1&amp;pid=3a5e05e3c&amp;color=0,0,0&amp;vtp=1&amp;bbb=1"/>
          <p:cNvSpPr/>
          <p:nvPr/>
        </p:nvSpPr>
        <p:spPr>
          <a:xfrm>
            <a:off x="832104" y="3575305"/>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分析机械能守恒问题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要注意研究对象</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单个物体和系统的机械能变化往往不同</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6_BD#4da735058?pid=c773da6af&amp;color=0,0,0&amp;vtp=1&amp;bt=1&amp;bbb=1"/>
          <p:cNvSpPr/>
          <p:nvPr/>
        </p:nvSpPr>
        <p:spPr>
          <a:xfrm>
            <a:off x="832104" y="1508760"/>
            <a:ext cx="10533888" cy="392811"/>
          </a:xfrm>
          <a:prstGeom prst="rect">
            <a:avLst/>
          </a:prstGeom>
          <a:noFill/>
          <a:ln/>
        </p:spPr>
        <p:txBody>
          <a:bodyPr wrap="none" lIns="0" tIns="0" rIns="0" bIns="0" rtlCol="0" anchor="t"/>
          <a:lstStyle/>
          <a:p>
            <a:pPr algn="ctr" latinLnBrk="1">
              <a:lnSpc>
                <a:spcPts val="3400"/>
              </a:lnSpc>
            </a:pPr>
            <a:r>
              <a:rPr lang="en-US" altLang="zh-CN" sz="2200" b="1" i="0" dirty="0">
                <a:solidFill>
                  <a:srgbClr val="000000"/>
                </a:solidFill>
                <a:latin typeface="微软雅黑" pitchFamily="34" charset="0"/>
                <a:ea typeface="微软雅黑" pitchFamily="34" charset="-122"/>
                <a:cs typeface="微软雅黑" pitchFamily="34" charset="-120"/>
              </a:rPr>
              <a:t>角度1</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机械能守恒定律的简单应用</a:t>
            </a:r>
            <a:endParaRPr lang="en-US" altLang="zh-CN" sz="2200" dirty="0"/>
          </a:p>
        </p:txBody>
      </p:sp>
      <mc:AlternateContent xmlns:mc="http://schemas.openxmlformats.org/markup-compatibility/2006">
        <mc:Choice xmlns:a14="http://schemas.microsoft.com/office/drawing/2010/main" Requires="a14">
          <p:sp>
            <p:nvSpPr>
              <p:cNvPr id="3" name="QC_7_BD.14_1#9bc5fe97b?vop=1&amp;pid=4da735058&amp;color=0,0,0&amp;vtp=1&amp;bbb=1&amp;hb=1"/>
              <p:cNvSpPr/>
              <p:nvPr/>
            </p:nvSpPr>
            <p:spPr>
              <a:xfrm>
                <a:off x="832104" y="1951019"/>
                <a:ext cx="10533888" cy="6686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的企鹅以如图所示方向斜向上跳水，速度大小为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，距海面有一定高度，</a:t>
                </a:r>
                <a:r>
                  <a:rPr lang="en-US" altLang="zh-CN" sz="1800" b="0" i="0">
                    <a:solidFill>
                      <a:srgbClr val="000000"/>
                    </a:solidFill>
                    <a:latin typeface="微软雅黑" pitchFamily="34" charset="0"/>
                    <a:ea typeface="微软雅黑" pitchFamily="34" charset="-122"/>
                    <a:cs typeface="微软雅黑" pitchFamily="34" charset="-120"/>
                  </a:rPr>
                  <a:t>不计空气阻力，</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企鹅落水时的速度大小为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，已知重力加速度为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7_BD.14_1#9bc5fe97b?vop=1&amp;pid=4da735058&amp;color=0,0,0&amp;vtp=1&amp;bbb=1&amp;hb=1"/>
              <p:cNvSpPr>
                <a:spLocks noRot="1" noChangeAspect="1" noMove="1" noResize="1" noEditPoints="1" noAdjustHandles="1" noChangeArrowheads="1" noChangeShapeType="1" noTextEdit="1"/>
              </p:cNvSpPr>
              <p:nvPr/>
            </p:nvSpPr>
            <p:spPr>
              <a:xfrm>
                <a:off x="832104" y="1951019"/>
                <a:ext cx="10533888" cy="668655"/>
              </a:xfrm>
              <a:prstGeom prst="rect">
                <a:avLst/>
              </a:prstGeom>
              <a:blipFill>
                <a:blip r:embed="rId3"/>
                <a:stretch>
                  <a:fillRect l="-1389" t="-4545" b="-21818"/>
                </a:stretch>
              </a:blipFill>
              <a:ln/>
            </p:spPr>
            <p:txBody>
              <a:bodyPr/>
              <a:lstStyle/>
              <a:p>
                <a:r>
                  <a:rPr lang="zh-CN" altLang="en-US">
                    <a:noFill/>
                  </a:rPr>
                  <a:t> </a:t>
                </a:r>
              </a:p>
            </p:txBody>
          </p:sp>
        </mc:Fallback>
      </mc:AlternateContent>
      <p:sp>
        <p:nvSpPr>
          <p:cNvPr id="4" name="QC_7_AN.15_1#9bc5fe97b.bracket?vop=1&amp;pid=4da735058&amp;color=0,0,0&amp;vpa=4&amp;vtp=1"/>
          <p:cNvSpPr/>
          <p:nvPr/>
        </p:nvSpPr>
        <p:spPr>
          <a:xfrm>
            <a:off x="7918990" y="2298364"/>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5" name="QC_7_BD.14_2#9bc5fe97b?htil=2&amp;vop=1&amp;pid=4da735058&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0085832" y="2434019"/>
            <a:ext cx="1261872"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7_BD.14_3#9bc5fe97b.choices?htil=2&amp;vop=1&amp;pid=4da735058&amp;color=0,0,0&amp;vtp=1&amp;bbb=1&amp;hs=1"/>
              <p:cNvSpPr/>
              <p:nvPr/>
            </p:nvSpPr>
            <p:spPr>
              <a:xfrm>
                <a:off x="832104" y="2621788"/>
                <a:ext cx="9144000" cy="13798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企鹅经过最高点时动能为0</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若企鹅以同样大小的速度竖直向上起跳，则落水时速度大小不同</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重力做功为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企鹅的速度大小不变，方向不断改变</a:t>
                </a:r>
                <a:endParaRPr lang="en-US" altLang="zh-CN" sz="1800" dirty="0"/>
              </a:p>
            </p:txBody>
          </p:sp>
        </mc:Choice>
        <mc:Fallback>
          <p:sp>
            <p:nvSpPr>
              <p:cNvPr id="6" name="QC_7_BD.14_3#9bc5fe97b.choices?htil=2&amp;vop=1&amp;pid=4da735058&amp;color=0,0,0&amp;vtp=1&amp;bbb=1&amp;hs=1"/>
              <p:cNvSpPr>
                <a:spLocks noRot="1" noChangeAspect="1" noMove="1" noResize="1" noEditPoints="1" noAdjustHandles="1" noChangeArrowheads="1" noChangeShapeType="1" noTextEdit="1"/>
              </p:cNvSpPr>
              <p:nvPr/>
            </p:nvSpPr>
            <p:spPr>
              <a:xfrm>
                <a:off x="832104" y="2621788"/>
                <a:ext cx="9144000" cy="1379855"/>
              </a:xfrm>
              <a:prstGeom prst="rect">
                <a:avLst/>
              </a:prstGeom>
              <a:blipFill>
                <a:blip r:embed="rId5"/>
                <a:stretch>
                  <a:fillRect l="-1600" t="-2212" b="-1061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7_AS.16_1#9bc5fe97b?vop=1&amp;pid=4da735058&amp;color=0,0,0&amp;vtp=1&amp;bbb=1&amp;hb=1&amp;hs=1"/>
              <p:cNvSpPr/>
              <p:nvPr/>
            </p:nvSpPr>
            <p:spPr>
              <a:xfrm>
                <a:off x="832104" y="4042156"/>
                <a:ext cx="10533888" cy="17386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【解析】不计空气阻力，企鹅做斜上抛运动，企鹅经过最高点时速度不为0，则动能不为0，故A错误</a:t>
                </a:r>
                <a:r>
                  <a:rPr lang="en-US" altLang="zh-CN" sz="1800" b="0" i="0">
                    <a:solidFill>
                      <a:srgbClr val="000000"/>
                    </a:solidFill>
                    <a:latin typeface="微软雅黑" pitchFamily="34" charset="0"/>
                    <a:ea typeface="微软雅黑" pitchFamily="34" charset="-122"/>
                    <a:cs typeface="微软雅黑" pitchFamily="34" charset="-120"/>
                  </a:rPr>
                  <a:t>；若</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企鹅以同样大小的速度竖直向上起跳</a:t>
                </a:r>
                <a:r>
                  <a:rPr lang="en-US" altLang="zh-CN" sz="1800" b="0" i="0" dirty="0">
                    <a:solidFill>
                      <a:srgbClr val="000000"/>
                    </a:solidFill>
                    <a:latin typeface="微软雅黑" pitchFamily="34" charset="0"/>
                    <a:ea typeface="微软雅黑" pitchFamily="34" charset="-122"/>
                    <a:cs typeface="微软雅黑" pitchFamily="34" charset="-120"/>
                  </a:rPr>
                  <a:t>，由动能定理知，重力做功等于动能的变化量，在两种情况下</a:t>
                </a:r>
                <a:r>
                  <a:rPr lang="en-US" altLang="zh-CN" sz="1800" b="0" i="0">
                    <a:solidFill>
                      <a:srgbClr val="000000"/>
                    </a:solidFill>
                    <a:latin typeface="微软雅黑" pitchFamily="34" charset="0"/>
                    <a:ea typeface="微软雅黑" pitchFamily="34" charset="-122"/>
                    <a:cs typeface="微软雅黑" pitchFamily="34" charset="-120"/>
                  </a:rPr>
                  <a:t>，企鹅</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的初动能相同</a:t>
                </a:r>
                <a:r>
                  <a:rPr lang="en-US" altLang="zh-CN" sz="1800" b="0" i="0" dirty="0">
                    <a:solidFill>
                      <a:srgbClr val="000000"/>
                    </a:solidFill>
                    <a:latin typeface="微软雅黑" pitchFamily="34" charset="0"/>
                    <a:ea typeface="微软雅黑" pitchFamily="34" charset="-122"/>
                    <a:cs typeface="微软雅黑" pitchFamily="34" charset="-120"/>
                  </a:rPr>
                  <a:t>，重力做功相同，则末动能相同，即落水时速度大小相同，故B错误；</a:t>
                </a:r>
                <a:r>
                  <a:rPr lang="en-US" altLang="zh-CN" sz="1800" b="0" i="0">
                    <a:solidFill>
                      <a:srgbClr val="000000"/>
                    </a:solidFill>
                    <a:latin typeface="微软雅黑" pitchFamily="34" charset="0"/>
                    <a:ea typeface="微软雅黑" pitchFamily="34" charset="-122"/>
                    <a:cs typeface="微软雅黑" pitchFamily="34" charset="-120"/>
                  </a:rPr>
                  <a:t>以海面为零势能面，</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由机械能守恒定律知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𝐺</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，则重力做功为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𝐺</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；企鹅做斜</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上抛运动</a:t>
                </a:r>
                <a:r>
                  <a:rPr lang="en-US" altLang="zh-CN" b="0" i="0" dirty="0">
                    <a:solidFill>
                      <a:srgbClr val="000000"/>
                    </a:solidFill>
                    <a:latin typeface="微软雅黑" pitchFamily="34" charset="0"/>
                    <a:ea typeface="微软雅黑" pitchFamily="34" charset="-122"/>
                    <a:cs typeface="微软雅黑" pitchFamily="34" charset="-120"/>
                  </a:rPr>
                  <a:t>，速度方向和大小不断变化，故D错误.</a:t>
                </a:r>
                <a:endParaRPr lang="en-US" altLang="zh-CN" dirty="0"/>
              </a:p>
            </p:txBody>
          </p:sp>
        </mc:Choice>
        <mc:Fallback>
          <p:sp>
            <p:nvSpPr>
              <p:cNvPr id="7" name="QC_7_AS.16_1#9bc5fe97b?vop=1&amp;pid=4da735058&amp;color=0,0,0&amp;vtp=1&amp;bbb=1&amp;hb=1&amp;hs=1"/>
              <p:cNvSpPr>
                <a:spLocks noRot="1" noChangeAspect="1" noMove="1" noResize="1" noEditPoints="1" noAdjustHandles="1" noChangeArrowheads="1" noChangeShapeType="1" noTextEdit="1"/>
              </p:cNvSpPr>
              <p:nvPr/>
            </p:nvSpPr>
            <p:spPr>
              <a:xfrm>
                <a:off x="832104" y="4042156"/>
                <a:ext cx="10533888" cy="1738630"/>
              </a:xfrm>
              <a:prstGeom prst="rect">
                <a:avLst/>
              </a:prstGeom>
              <a:blipFill>
                <a:blip r:embed="rId6"/>
                <a:stretch>
                  <a:fillRect l="-1389" t="-1754" r="-1331" b="-84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additive="base">
                                        <p:cTn id="3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1793</Words>
  <Application>Microsoft Office PowerPoint</Application>
  <PresentationFormat>宽屏</PresentationFormat>
  <Paragraphs>216</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2025-10-29T06:36:36Z</dcterms:created>
  <dcterms:modified xsi:type="dcterms:W3CDTF">2025-10-29T06:41:38Z</dcterms:modified>
  <cp:category/>
  <cp:contentStatus/>
</cp:coreProperties>
</file>